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6"/>
  </p:notesMasterIdLst>
  <p:sldIdLst>
    <p:sldId id="257" r:id="rId2"/>
    <p:sldId id="263" r:id="rId3"/>
    <p:sldId id="268" r:id="rId4"/>
    <p:sldId id="282" r:id="rId5"/>
    <p:sldId id="320" r:id="rId6"/>
    <p:sldId id="270" r:id="rId7"/>
    <p:sldId id="269" r:id="rId8"/>
    <p:sldId id="284" r:id="rId9"/>
    <p:sldId id="327" r:id="rId10"/>
    <p:sldId id="325" r:id="rId11"/>
    <p:sldId id="324" r:id="rId12"/>
    <p:sldId id="330" r:id="rId13"/>
    <p:sldId id="334" r:id="rId14"/>
    <p:sldId id="333" r:id="rId15"/>
    <p:sldId id="424" r:id="rId16"/>
    <p:sldId id="271" r:id="rId17"/>
    <p:sldId id="287" r:id="rId18"/>
    <p:sldId id="288" r:id="rId19"/>
    <p:sldId id="337" r:id="rId20"/>
    <p:sldId id="272" r:id="rId21"/>
    <p:sldId id="340" r:id="rId22"/>
    <p:sldId id="290" r:id="rId23"/>
    <p:sldId id="339" r:id="rId24"/>
    <p:sldId id="273" r:id="rId25"/>
    <p:sldId id="341" r:id="rId26"/>
    <p:sldId id="295" r:id="rId27"/>
    <p:sldId id="342" r:id="rId28"/>
    <p:sldId id="425" r:id="rId29"/>
    <p:sldId id="343" r:id="rId30"/>
    <p:sldId id="347" r:id="rId31"/>
    <p:sldId id="348" r:id="rId32"/>
    <p:sldId id="349" r:id="rId33"/>
    <p:sldId id="350" r:id="rId34"/>
    <p:sldId id="418" r:id="rId35"/>
    <p:sldId id="274" r:id="rId36"/>
    <p:sldId id="352" r:id="rId37"/>
    <p:sldId id="358" r:id="rId38"/>
    <p:sldId id="355" r:id="rId39"/>
    <p:sldId id="356" r:id="rId40"/>
    <p:sldId id="360" r:id="rId41"/>
    <p:sldId id="404" r:id="rId42"/>
    <p:sldId id="363" r:id="rId43"/>
    <p:sldId id="411" r:id="rId44"/>
    <p:sldId id="362" r:id="rId45"/>
    <p:sldId id="414" r:id="rId46"/>
    <p:sldId id="415" r:id="rId47"/>
    <p:sldId id="417" r:id="rId48"/>
    <p:sldId id="368" r:id="rId49"/>
    <p:sldId id="400" r:id="rId50"/>
    <p:sldId id="401" r:id="rId51"/>
    <p:sldId id="412" r:id="rId52"/>
    <p:sldId id="369" r:id="rId53"/>
    <p:sldId id="370" r:id="rId54"/>
    <p:sldId id="371" r:id="rId55"/>
    <p:sldId id="372" r:id="rId56"/>
    <p:sldId id="373" r:id="rId57"/>
    <p:sldId id="374" r:id="rId58"/>
    <p:sldId id="375" r:id="rId59"/>
    <p:sldId id="376" r:id="rId60"/>
    <p:sldId id="377" r:id="rId61"/>
    <p:sldId id="379" r:id="rId62"/>
    <p:sldId id="381" r:id="rId63"/>
    <p:sldId id="382" r:id="rId64"/>
    <p:sldId id="383" r:id="rId65"/>
    <p:sldId id="406" r:id="rId66"/>
    <p:sldId id="419" r:id="rId67"/>
    <p:sldId id="385" r:id="rId68"/>
    <p:sldId id="386" r:id="rId69"/>
    <p:sldId id="387" r:id="rId70"/>
    <p:sldId id="388" r:id="rId71"/>
    <p:sldId id="390" r:id="rId72"/>
    <p:sldId id="389" r:id="rId73"/>
    <p:sldId id="391" r:id="rId74"/>
    <p:sldId id="392" r:id="rId75"/>
    <p:sldId id="393" r:id="rId76"/>
    <p:sldId id="426" r:id="rId77"/>
    <p:sldId id="394" r:id="rId78"/>
    <p:sldId id="420" r:id="rId79"/>
    <p:sldId id="421" r:id="rId80"/>
    <p:sldId id="408" r:id="rId81"/>
    <p:sldId id="407" r:id="rId82"/>
    <p:sldId id="410" r:id="rId83"/>
    <p:sldId id="422" r:id="rId84"/>
    <p:sldId id="423" r:id="rId85"/>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A40BBDA6-927E-43E5-9BDA-267913BAFCAA}">
          <p14:sldIdLst>
            <p14:sldId id="257"/>
            <p14:sldId id="263"/>
          </p14:sldIdLst>
        </p14:section>
        <p14:section name="緒論" id="{A20892EE-1C1A-4D89-B525-ADAA8A5F6A0F}">
          <p14:sldIdLst>
            <p14:sldId id="268"/>
            <p14:sldId id="282"/>
            <p14:sldId id="320"/>
          </p14:sldIdLst>
        </p14:section>
        <p14:section name="背景知識與文獻回饋" id="{B7B88D64-2096-4282-92DD-98CD523F3723}">
          <p14:sldIdLst>
            <p14:sldId id="270"/>
            <p14:sldId id="269"/>
          </p14:sldIdLst>
        </p14:section>
        <p14:section name="背景知識與文獻回顧：人如何感知彩色影像" id="{F4BBB01E-56FE-4D19-B268-93CA0544C932}">
          <p14:sldIdLst>
            <p14:sldId id="284"/>
            <p14:sldId id="327"/>
            <p14:sldId id="325"/>
            <p14:sldId id="324"/>
          </p14:sldIdLst>
        </p14:section>
        <p14:section name="背景知識與文獻回顧：CNN-based Interpretable Model" id="{AA0E92A5-7A62-4EC5-B063-664533CEE554}">
          <p14:sldIdLst>
            <p14:sldId id="330"/>
            <p14:sldId id="334"/>
            <p14:sldId id="333"/>
            <p14:sldId id="424"/>
          </p14:sldIdLst>
        </p14:section>
        <p14:section name="背景知識與文獻回顧：文獻回顧" id="{F4AAA471-9F59-4655-909B-700620ECBE44}">
          <p14:sldIdLst>
            <p14:sldId id="271"/>
            <p14:sldId id="287"/>
            <p14:sldId id="288"/>
            <p14:sldId id="337"/>
          </p14:sldIdLst>
        </p14:section>
        <p14:section name="研究方法" id="{14C3A578-FCA2-474B-8D97-2856E8C69467}">
          <p14:sldIdLst>
            <p14:sldId id="272"/>
          </p14:sldIdLst>
        </p14:section>
        <p14:section name="研究方法：模型架構" id="{1460F2DF-3023-4705-9F0E-E0C1FA5A48F2}">
          <p14:sldIdLst>
            <p14:sldId id="340"/>
            <p14:sldId id="290"/>
            <p14:sldId id="339"/>
          </p14:sldIdLst>
        </p14:section>
        <p14:section name="研究方法：卷積模組設計與實現" id="{26599D61-68FF-406B-857C-AF8601D454E4}">
          <p14:sldIdLst>
            <p14:sldId id="273"/>
            <p14:sldId id="341"/>
            <p14:sldId id="295"/>
            <p14:sldId id="342"/>
            <p14:sldId id="425"/>
            <p14:sldId id="343"/>
            <p14:sldId id="347"/>
            <p14:sldId id="348"/>
            <p14:sldId id="349"/>
            <p14:sldId id="350"/>
            <p14:sldId id="418"/>
          </p14:sldIdLst>
        </p14:section>
        <p14:section name="研究方法：響應篩選模組之設計" id="{BA886303-537A-46F0-B654-FEA3F7A5051A}">
          <p14:sldIdLst>
            <p14:sldId id="274"/>
            <p14:sldId id="352"/>
            <p14:sldId id="358"/>
          </p14:sldIdLst>
        </p14:section>
        <p14:section name="研究方法：空間合併模組之優化設計" id="{2D0488FE-ADCE-4895-97FC-266CB104A74A}">
          <p14:sldIdLst>
            <p14:sldId id="355"/>
            <p14:sldId id="356"/>
            <p14:sldId id="360"/>
            <p14:sldId id="404"/>
          </p14:sldIdLst>
        </p14:section>
        <p14:section name="研究方法：可解釋性" id="{926F3AA1-3B09-4F77-8EEB-4BE9AC5B5125}">
          <p14:sldIdLst>
            <p14:sldId id="363"/>
            <p14:sldId id="411"/>
            <p14:sldId id="362"/>
            <p14:sldId id="414"/>
            <p14:sldId id="415"/>
            <p14:sldId id="417"/>
            <p14:sldId id="368"/>
            <p14:sldId id="400"/>
            <p14:sldId id="401"/>
            <p14:sldId id="412"/>
            <p14:sldId id="369"/>
            <p14:sldId id="370"/>
          </p14:sldIdLst>
        </p14:section>
        <p14:section name="實驗設計與結果：資料集介紹" id="{A496E4FB-A15D-478F-BDA0-B3ED2708A868}">
          <p14:sldIdLst>
            <p14:sldId id="371"/>
            <p14:sldId id="372"/>
            <p14:sldId id="373"/>
            <p14:sldId id="374"/>
            <p14:sldId id="375"/>
          </p14:sldIdLst>
        </p14:section>
        <p14:section name="實驗設計與結果：實驗設計" id="{0EEBDD80-BCE7-49F6-A305-39A09E20CBD0}">
          <p14:sldIdLst>
            <p14:sldId id="376"/>
            <p14:sldId id="377"/>
            <p14:sldId id="379"/>
          </p14:sldIdLst>
        </p14:section>
        <p14:section name="實驗設計與結果：實驗結果" id="{15CCDDBE-A20E-453D-9FF3-9369BF818DCF}">
          <p14:sldIdLst>
            <p14:sldId id="381"/>
            <p14:sldId id="382"/>
            <p14:sldId id="383"/>
            <p14:sldId id="406"/>
            <p14:sldId id="419"/>
            <p14:sldId id="385"/>
            <p14:sldId id="386"/>
            <p14:sldId id="387"/>
            <p14:sldId id="388"/>
            <p14:sldId id="390"/>
            <p14:sldId id="389"/>
            <p14:sldId id="391"/>
            <p14:sldId id="392"/>
            <p14:sldId id="393"/>
            <p14:sldId id="426"/>
            <p14:sldId id="394"/>
            <p14:sldId id="420"/>
            <p14:sldId id="421"/>
            <p14:sldId id="408"/>
            <p14:sldId id="407"/>
            <p14:sldId id="410"/>
            <p14:sldId id="422"/>
            <p14:sldId id="423"/>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建名 凃" initials="建名" lastIdx="2" clrIdx="0">
    <p:extLst>
      <p:ext uri="{19B8F6BF-5375-455C-9EA6-DF929625EA0E}">
        <p15:presenceInfo xmlns:p15="http://schemas.microsoft.com/office/powerpoint/2012/main" userId="8d611ad5a586c0d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60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淺色樣式 2 - 輔色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淺色樣式 2 - 輔色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E171933-4619-4E11-9A3F-F7608DF75F80}" styleName="中等深淺樣式 1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92" autoAdjust="0"/>
    <p:restoredTop sz="63108" autoAdjust="0"/>
  </p:normalViewPr>
  <p:slideViewPr>
    <p:cSldViewPr snapToGrid="0">
      <p:cViewPr varScale="1">
        <p:scale>
          <a:sx n="39" d="100"/>
          <a:sy n="39" d="100"/>
        </p:scale>
        <p:origin x="1596" y="24"/>
      </p:cViewPr>
      <p:guideLst/>
    </p:cSldViewPr>
  </p:slideViewPr>
  <p:outlineViewPr>
    <p:cViewPr>
      <p:scale>
        <a:sx n="33" d="100"/>
        <a:sy n="33" d="100"/>
      </p:scale>
      <p:origin x="0" y="0"/>
    </p:cViewPr>
  </p:outlineViewPr>
  <p:notesTextViewPr>
    <p:cViewPr>
      <p:scale>
        <a:sx n="1" d="1"/>
        <a:sy n="1" d="1"/>
      </p:scale>
      <p:origin x="0" y="-192"/>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commentAuthors" Target="commentAuthor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JP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E30576-A0F2-4F14-8DA7-490B7F2E19E8}" type="datetimeFigureOut">
              <a:rPr lang="zh-TW" altLang="en-US" smtClean="0"/>
              <a:t>2024/7/1</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E540BD-4D62-42AA-84E2-68A1E10CED05}" type="slidenum">
              <a:rPr lang="zh-TW" altLang="en-US" smtClean="0"/>
              <a:t>‹#›</a:t>
            </a:fld>
            <a:endParaRPr lang="zh-TW" altLang="en-US"/>
          </a:p>
        </p:txBody>
      </p:sp>
    </p:spTree>
    <p:extLst>
      <p:ext uri="{BB962C8B-B14F-4D97-AF65-F5344CB8AC3E}">
        <p14:creationId xmlns:p14="http://schemas.microsoft.com/office/powerpoint/2010/main" val="1381545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各位口試委員大家好，</a:t>
            </a:r>
            <a:endParaRPr lang="en-US" altLang="zh-TW" dirty="0"/>
          </a:p>
          <a:p>
            <a:r>
              <a:rPr lang="zh-TW" altLang="en-US" dirty="0"/>
              <a:t>我是研究生凃建名，</a:t>
            </a:r>
            <a:endParaRPr lang="en-US" altLang="zh-TW" dirty="0"/>
          </a:p>
          <a:p>
            <a:r>
              <a:rPr lang="zh-TW" altLang="en-US" dirty="0"/>
              <a:t>我的指導教授教授為蘇木春教授，</a:t>
            </a:r>
            <a:endParaRPr lang="en-US" altLang="zh-TW" dirty="0"/>
          </a:p>
          <a:p>
            <a:pPr algn="l"/>
            <a:r>
              <a:rPr lang="zh-TW" altLang="en-US" dirty="0"/>
              <a:t>我的題目是</a:t>
            </a:r>
            <a:r>
              <a:rPr lang="zh-TW" altLang="en-US" sz="1200" b="1" dirty="0">
                <a:latin typeface="標楷體" panose="03000509000000000000" pitchFamily="65" charset="-120"/>
                <a:ea typeface="標楷體" panose="03000509000000000000" pitchFamily="65" charset="-120"/>
              </a:rPr>
              <a:t>以卷積神經網路為基礎之新型可解釋性深度學習模型</a:t>
            </a:r>
            <a:endParaRPr lang="en-US" altLang="zh-TW" sz="1200" b="1" dirty="0">
              <a:latin typeface="標楷體" panose="03000509000000000000" pitchFamily="65" charset="-120"/>
              <a:ea typeface="標楷體" panose="03000509000000000000" pitchFamily="65" charset="-120"/>
            </a:endParaRPr>
          </a:p>
          <a:p>
            <a:pPr algn="l"/>
            <a:r>
              <a:rPr lang="en-US" altLang="zh-TW" sz="1200" b="1" dirty="0">
                <a:latin typeface="Times New Roman" panose="02020603050405020304" pitchFamily="18" charset="0"/>
                <a:ea typeface="標楷體" panose="03000509000000000000" pitchFamily="65" charset="-120"/>
                <a:cs typeface="Times New Roman" panose="02020603050405020304" pitchFamily="18" charset="0"/>
              </a:rPr>
              <a:t>A New CNN-Based Interpretable Deep Learning Model</a:t>
            </a:r>
            <a:endParaRPr lang="zh-TW" altLang="en-US" sz="1200" b="1" dirty="0">
              <a:latin typeface="Times New Roman" panose="02020603050405020304" pitchFamily="18" charset="0"/>
              <a:ea typeface="標楷體" panose="03000509000000000000" pitchFamily="65" charset="-120"/>
              <a:cs typeface="Times New Roman" panose="02020603050405020304" pitchFamily="18" charset="0"/>
            </a:endParaRP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a:t>
            </a:fld>
            <a:endParaRPr lang="zh-TW" altLang="en-US"/>
          </a:p>
        </p:txBody>
      </p:sp>
    </p:spTree>
    <p:extLst>
      <p:ext uri="{BB962C8B-B14F-4D97-AF65-F5344CB8AC3E}">
        <p14:creationId xmlns:p14="http://schemas.microsoft.com/office/powerpoint/2010/main" val="40677408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外膝體的資訊會進入到大腦的視覺皮層，</a:t>
            </a:r>
          </a:p>
          <a:p>
            <a:r>
              <a:rPr lang="zh-TW" altLang="en-US" dirty="0"/>
              <a:t>視覺皮層為分層架構，</a:t>
            </a:r>
          </a:p>
          <a:p>
            <a:r>
              <a:rPr lang="zh-TW" altLang="en-US" dirty="0"/>
              <a:t>其階層由低到高分別是初級視覺皮層</a:t>
            </a:r>
            <a:r>
              <a:rPr lang="en-US" altLang="zh-TW" dirty="0"/>
              <a:t>(Primary visual cortex, V1)</a:t>
            </a:r>
            <a:r>
              <a:rPr lang="zh-TW" altLang="en-US" dirty="0"/>
              <a:t>和</a:t>
            </a:r>
            <a:r>
              <a:rPr lang="en-US" altLang="zh-TW" dirty="0"/>
              <a:t>V2</a:t>
            </a:r>
            <a:r>
              <a:rPr lang="zh-TW" altLang="en-US" dirty="0"/>
              <a:t>、</a:t>
            </a:r>
            <a:r>
              <a:rPr lang="en-US" altLang="zh-TW" dirty="0"/>
              <a:t>V4</a:t>
            </a:r>
            <a:r>
              <a:rPr lang="zh-TW" altLang="en-US" dirty="0"/>
              <a:t>、</a:t>
            </a:r>
            <a:r>
              <a:rPr lang="en-US" altLang="zh-TW" dirty="0"/>
              <a:t>IT</a:t>
            </a:r>
            <a:r>
              <a:rPr lang="zh-TW" altLang="en-US" dirty="0"/>
              <a:t>層這四層，</a:t>
            </a:r>
          </a:p>
          <a:p>
            <a:r>
              <a:rPr lang="en-US" altLang="zh-TW" dirty="0"/>
              <a:t>Jeff Hawkins </a:t>
            </a:r>
            <a:r>
              <a:rPr lang="zh-TW" altLang="en-US" dirty="0"/>
              <a:t>在 </a:t>
            </a:r>
            <a:r>
              <a:rPr lang="en-US" altLang="zh-TW" dirty="0"/>
              <a:t>On Intelligence </a:t>
            </a:r>
            <a:r>
              <a:rPr lang="zh-TW" altLang="en-US" dirty="0"/>
              <a:t>中認為，</a:t>
            </a:r>
          </a:p>
          <a:p>
            <a:r>
              <a:rPr lang="en-US" altLang="zh-TW" dirty="0"/>
              <a:t>V1</a:t>
            </a:r>
            <a:r>
              <a:rPr lang="zh-TW" altLang="en-US" dirty="0"/>
              <a:t>、</a:t>
            </a:r>
            <a:r>
              <a:rPr lang="en-US" altLang="zh-TW" dirty="0"/>
              <a:t>V2</a:t>
            </a:r>
            <a:r>
              <a:rPr lang="zh-TW" altLang="en-US" dirty="0"/>
              <a:t>、</a:t>
            </a:r>
            <a:r>
              <a:rPr lang="en-US" altLang="zh-TW" dirty="0"/>
              <a:t>V4</a:t>
            </a:r>
            <a:r>
              <a:rPr lang="zh-TW" altLang="en-US" dirty="0"/>
              <a:t>、</a:t>
            </a:r>
            <a:r>
              <a:rPr lang="en-US" altLang="zh-TW" dirty="0"/>
              <a:t>MT</a:t>
            </a:r>
            <a:r>
              <a:rPr lang="zh-TW" altLang="en-US" dirty="0"/>
              <a:t>這四個皮質層實際上是由許多的小皮質層組合而成，</a:t>
            </a:r>
          </a:p>
          <a:p>
            <a:r>
              <a:rPr lang="zh-TW" altLang="en-US" dirty="0"/>
              <a:t>每個小皮質層會蒐集細小的特徵</a:t>
            </a:r>
            <a:r>
              <a:rPr lang="en-US" altLang="zh-TW" dirty="0"/>
              <a:t>(</a:t>
            </a:r>
            <a:r>
              <a:rPr lang="zh-TW" altLang="en-US" dirty="0"/>
              <a:t>例如</a:t>
            </a:r>
            <a:r>
              <a:rPr lang="en-US" altLang="zh-TW" dirty="0"/>
              <a:t>:</a:t>
            </a:r>
            <a:r>
              <a:rPr lang="zh-TW" altLang="en-US" dirty="0"/>
              <a:t>直線、曲線等</a:t>
            </a:r>
            <a:r>
              <a:rPr lang="en-US" altLang="zh-TW" dirty="0"/>
              <a:t>)</a:t>
            </a:r>
            <a:r>
              <a:rPr lang="zh-TW" altLang="en-US" dirty="0"/>
              <a:t>並將特徵組合後傳遞到下一層，</a:t>
            </a:r>
          </a:p>
          <a:p>
            <a:r>
              <a:rPr lang="zh-TW" altLang="en-US" dirty="0"/>
              <a:t>因此隨著層級的升高會漸漸學習到高階皮質會學習到更複雜的特徵</a:t>
            </a:r>
            <a:r>
              <a:rPr lang="en-US" altLang="zh-TW" dirty="0"/>
              <a:t>(</a:t>
            </a:r>
            <a:r>
              <a:rPr lang="zh-TW" altLang="en-US" dirty="0"/>
              <a:t>例如</a:t>
            </a:r>
            <a:r>
              <a:rPr lang="en-US" altLang="zh-TW" dirty="0"/>
              <a:t>:</a:t>
            </a:r>
            <a:r>
              <a:rPr lang="zh-TW" altLang="en-US" dirty="0"/>
              <a:t>手和花朵</a:t>
            </a:r>
            <a:r>
              <a:rPr lang="en-US" altLang="zh-TW" dirty="0"/>
              <a:t>)</a:t>
            </a:r>
            <a:r>
              <a:rPr lang="zh-TW" altLang="en-US" dirty="0"/>
              <a:t>。</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10</a:t>
            </a:fld>
            <a:endParaRPr lang="zh-TW" altLang="en-US"/>
          </a:p>
        </p:txBody>
      </p:sp>
    </p:spTree>
    <p:extLst>
      <p:ext uri="{BB962C8B-B14F-4D97-AF65-F5344CB8AC3E}">
        <p14:creationId xmlns:p14="http://schemas.microsoft.com/office/powerpoint/2010/main" val="1178378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皮質除了學習空間上的影像特徵外，</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也同時也會紀錄該不同時間的影像特徵。</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具體案例就是</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當我們在看右邊這個影像的時候，</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人眼的焦點會在一秒鐘內在這個影像上移動三到四次，</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我們將這個現象叫做眼球跳動。</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而皮質則是會通過紀錄這些不同時間進入的影像的特徵，</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，最終形成對這個影像的完整認知。</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1" i="0" dirty="0">
                <a:solidFill>
                  <a:srgbClr val="1A202C"/>
                </a:solidFill>
                <a:effectLst/>
                <a:latin typeface="Inter"/>
              </a:rPr>
              <a:t>眼球移動測量及在中文閱讀研究之應用</a:t>
            </a:r>
            <a:r>
              <a:rPr lang="en-US" altLang="zh-TW" b="1" i="0" dirty="0">
                <a:solidFill>
                  <a:srgbClr val="1A202C"/>
                </a:solidFill>
                <a:effectLst/>
                <a:latin typeface="Inter"/>
              </a:rPr>
              <a:t>(</a:t>
            </a:r>
            <a:r>
              <a:rPr lang="zh-TW" altLang="en-US" b="0" i="0" u="none" strike="noStrike" dirty="0">
                <a:solidFill>
                  <a:srgbClr val="5984F2"/>
                </a:solidFill>
                <a:effectLst/>
                <a:latin typeface="Inter"/>
              </a:rPr>
              <a:t>蔡介立</a:t>
            </a:r>
            <a:r>
              <a:rPr lang="en-US" altLang="zh-TW" b="0" i="0" u="none" strike="noStrike" dirty="0">
                <a:solidFill>
                  <a:srgbClr val="5984F2"/>
                </a:solidFill>
                <a:effectLst/>
                <a:latin typeface="Inter"/>
              </a:rPr>
              <a:t>(</a:t>
            </a:r>
            <a:r>
              <a:rPr lang="en-US" altLang="zh-TW" b="0" i="0" u="none" strike="noStrike" dirty="0" err="1">
                <a:solidFill>
                  <a:srgbClr val="5984F2"/>
                </a:solidFill>
                <a:effectLst/>
                <a:latin typeface="Inter"/>
              </a:rPr>
              <a:t>Jie</a:t>
            </a:r>
            <a:r>
              <a:rPr lang="en-US" altLang="zh-TW" b="0" i="0" u="none" strike="noStrike" dirty="0">
                <a:solidFill>
                  <a:srgbClr val="5984F2"/>
                </a:solidFill>
                <a:effectLst/>
                <a:latin typeface="Inter"/>
              </a:rPr>
              <a:t>-Li Tsai)</a:t>
            </a:r>
            <a:r>
              <a:rPr lang="zh-TW" altLang="en-US" b="0" i="0" dirty="0">
                <a:solidFill>
                  <a:srgbClr val="4B5F7B"/>
                </a:solidFill>
                <a:effectLst/>
                <a:latin typeface="Inter"/>
              </a:rPr>
              <a:t>；</a:t>
            </a:r>
            <a:r>
              <a:rPr lang="zh-TW" altLang="en-US" b="0" i="0" u="none" strike="noStrike" dirty="0">
                <a:solidFill>
                  <a:srgbClr val="5984F2"/>
                </a:solidFill>
                <a:effectLst/>
                <a:latin typeface="Inter"/>
              </a:rPr>
              <a:t>顏妙璇</a:t>
            </a:r>
            <a:r>
              <a:rPr lang="en-US" altLang="zh-TW" b="0" i="0" u="none" strike="noStrike" dirty="0">
                <a:solidFill>
                  <a:srgbClr val="5984F2"/>
                </a:solidFill>
                <a:effectLst/>
                <a:latin typeface="Inter"/>
              </a:rPr>
              <a:t>(Miao-</a:t>
            </a:r>
            <a:r>
              <a:rPr lang="en-US" altLang="zh-TW" b="0" i="0" u="none" strike="noStrike" dirty="0" err="1">
                <a:solidFill>
                  <a:srgbClr val="5984F2"/>
                </a:solidFill>
                <a:effectLst/>
                <a:latin typeface="Inter"/>
              </a:rPr>
              <a:t>Hsuan</a:t>
            </a:r>
            <a:r>
              <a:rPr lang="en-US" altLang="zh-TW" b="0" i="0" u="none" strike="noStrike" dirty="0">
                <a:solidFill>
                  <a:srgbClr val="5984F2"/>
                </a:solidFill>
                <a:effectLst/>
                <a:latin typeface="Inter"/>
              </a:rPr>
              <a:t> Yen)</a:t>
            </a:r>
            <a:r>
              <a:rPr lang="zh-TW" altLang="en-US" b="0" i="0" dirty="0">
                <a:solidFill>
                  <a:srgbClr val="4B5F7B"/>
                </a:solidFill>
                <a:effectLst/>
                <a:latin typeface="Inter"/>
              </a:rPr>
              <a:t>；</a:t>
            </a:r>
            <a:r>
              <a:rPr lang="zh-TW" altLang="en-US" b="0" i="0" u="none" strike="noStrike" dirty="0">
                <a:solidFill>
                  <a:srgbClr val="5984F2"/>
                </a:solidFill>
                <a:effectLst/>
                <a:latin typeface="Inter"/>
              </a:rPr>
              <a:t>汪勁安</a:t>
            </a:r>
            <a:r>
              <a:rPr lang="en-US" altLang="zh-TW" b="0" i="0" u="none" strike="noStrike" dirty="0">
                <a:solidFill>
                  <a:srgbClr val="5984F2"/>
                </a:solidFill>
                <a:effectLst/>
                <a:latin typeface="Inter"/>
              </a:rPr>
              <a:t>(Chin-An Wang)</a:t>
            </a:r>
            <a:r>
              <a:rPr lang="en-US" altLang="zh-TW" b="1" i="0" dirty="0">
                <a:solidFill>
                  <a:srgbClr val="1A202C"/>
                </a:solidFill>
                <a:effectLst/>
                <a:latin typeface="Inter"/>
              </a:rPr>
              <a:t>)(</a:t>
            </a:r>
            <a:r>
              <a:rPr lang="en-US" altLang="zh-TW" b="1" i="0" u="none" strike="noStrike" dirty="0">
                <a:solidFill>
                  <a:srgbClr val="718096"/>
                </a:solidFill>
                <a:effectLst/>
                <a:latin typeface="Inter"/>
              </a:rPr>
              <a:t>《</a:t>
            </a:r>
            <a:r>
              <a:rPr lang="zh-TW" altLang="en-US" b="1" i="0" u="none" strike="noStrike" dirty="0">
                <a:solidFill>
                  <a:srgbClr val="718096"/>
                </a:solidFill>
                <a:effectLst/>
                <a:latin typeface="Inter"/>
              </a:rPr>
              <a:t>應用心理研究</a:t>
            </a:r>
            <a:r>
              <a:rPr lang="en-US" altLang="zh-TW" b="1" i="0" u="none" strike="noStrike" dirty="0">
                <a:solidFill>
                  <a:srgbClr val="718096"/>
                </a:solidFill>
                <a:effectLst/>
                <a:latin typeface="Inter"/>
              </a:rPr>
              <a:t>》</a:t>
            </a:r>
            <a:r>
              <a:rPr lang="zh-TW" altLang="en-US" b="0" i="0" u="none" strike="noStrike" dirty="0">
                <a:solidFill>
                  <a:srgbClr val="5984F2"/>
                </a:solidFill>
                <a:effectLst/>
                <a:latin typeface="Inter"/>
              </a:rPr>
              <a:t> </a:t>
            </a:r>
            <a:r>
              <a:rPr lang="en-US" altLang="zh-TW" b="1" i="0" u="none" strike="noStrike" dirty="0">
                <a:solidFill>
                  <a:srgbClr val="718096"/>
                </a:solidFill>
                <a:effectLst/>
                <a:latin typeface="Inter"/>
              </a:rPr>
              <a:t>28</a:t>
            </a:r>
            <a:r>
              <a:rPr lang="zh-TW" altLang="en-US" b="1" i="0" u="none" strike="noStrike" dirty="0">
                <a:solidFill>
                  <a:srgbClr val="718096"/>
                </a:solidFill>
                <a:effectLst/>
                <a:latin typeface="Inter"/>
              </a:rPr>
              <a:t>期</a:t>
            </a:r>
            <a:r>
              <a:rPr lang="zh-TW" altLang="en-US" b="0" i="0" u="none" strike="noStrike" dirty="0">
                <a:solidFill>
                  <a:srgbClr val="5984F2"/>
                </a:solidFill>
                <a:effectLst/>
                <a:latin typeface="Inter"/>
              </a:rPr>
              <a:t> </a:t>
            </a:r>
            <a:r>
              <a:rPr lang="en-US" altLang="zh-TW" b="1" i="0" u="none" strike="noStrike" dirty="0">
                <a:solidFill>
                  <a:srgbClr val="718096"/>
                </a:solidFill>
                <a:effectLst/>
                <a:latin typeface="Inter"/>
              </a:rPr>
              <a:t>(2005/12)</a:t>
            </a:r>
            <a:r>
              <a:rPr lang="zh-TW" altLang="en-US" b="0" i="0" u="none" strike="noStrike" dirty="0">
                <a:solidFill>
                  <a:srgbClr val="5984F2"/>
                </a:solidFill>
                <a:effectLst/>
                <a:latin typeface="Inter"/>
              </a:rPr>
              <a:t> </a:t>
            </a:r>
            <a:r>
              <a:rPr lang="en-US" altLang="zh-TW" b="1" i="0" u="none" strike="noStrike" dirty="0">
                <a:solidFill>
                  <a:srgbClr val="718096"/>
                </a:solidFill>
                <a:effectLst/>
                <a:latin typeface="Inter"/>
              </a:rPr>
              <a:t>Pp. 91-104</a:t>
            </a:r>
            <a:r>
              <a:rPr lang="en-US" altLang="zh-TW" b="1" i="0" dirty="0">
                <a:solidFill>
                  <a:srgbClr val="1A202C"/>
                </a:solidFill>
                <a:effectLst/>
                <a:latin typeface="Inter"/>
              </a:rPr>
              <a:t>)</a:t>
            </a:r>
            <a:endParaRPr lang="en-US" altLang="zh-TW" sz="1200"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11</a:t>
            </a:fld>
            <a:endParaRPr lang="zh-TW" altLang="en-US"/>
          </a:p>
        </p:txBody>
      </p:sp>
    </p:spTree>
    <p:extLst>
      <p:ext uri="{BB962C8B-B14F-4D97-AF65-F5344CB8AC3E}">
        <p14:creationId xmlns:p14="http://schemas.microsoft.com/office/powerpoint/2010/main" val="2925141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接著要介紹的是啟發本篇論文的重要模型，</a:t>
            </a:r>
            <a:r>
              <a:rPr lang="en-US" altLang="zh-TW" dirty="0"/>
              <a:t>CNN-based Interpretable Model</a:t>
            </a:r>
            <a:r>
              <a:rPr lang="zh-TW" altLang="en-US" dirty="0"/>
              <a:t>。</a:t>
            </a:r>
          </a:p>
          <a:p>
            <a:r>
              <a:rPr lang="en-US" altLang="zh-TW" dirty="0"/>
              <a:t>CNN-based Interpretable Model </a:t>
            </a:r>
            <a:r>
              <a:rPr lang="zh-TW" altLang="en-US" dirty="0"/>
              <a:t>由碩士楊景豐於</a:t>
            </a:r>
            <a:r>
              <a:rPr lang="en-US" altLang="zh-TW" dirty="0"/>
              <a:t>2023</a:t>
            </a:r>
            <a:r>
              <a:rPr lang="zh-TW" altLang="en-US" dirty="0"/>
              <a:t>年提出，</a:t>
            </a:r>
          </a:p>
          <a:p>
            <a:r>
              <a:rPr lang="zh-TW" altLang="en-US" dirty="0"/>
              <a:t>我們簡稱為</a:t>
            </a:r>
            <a:r>
              <a:rPr lang="en-US" altLang="zh-TW" dirty="0"/>
              <a:t>CIM </a:t>
            </a:r>
            <a:r>
              <a:rPr lang="zh-TW" altLang="en-US" dirty="0"/>
              <a:t>模型，</a:t>
            </a:r>
          </a:p>
          <a:p>
            <a:r>
              <a:rPr lang="en-US" altLang="zh-TW" dirty="0"/>
              <a:t>CIM</a:t>
            </a:r>
            <a:r>
              <a:rPr lang="zh-TW" altLang="en-US" dirty="0"/>
              <a:t>透過模擬視覺皮質階層架構和影像的空間性關係來解釋深度學習過程的可解釋性模型</a:t>
            </a:r>
          </a:p>
          <a:p>
            <a:r>
              <a:rPr lang="zh-TW" altLang="en-US" dirty="0"/>
              <a:t>該模型為多層結構，</a:t>
            </a:r>
          </a:p>
          <a:p>
            <a:r>
              <a:rPr lang="zh-TW" altLang="en-US" dirty="0"/>
              <a:t>其架構圖如下，</a:t>
            </a:r>
          </a:p>
          <a:p>
            <a:r>
              <a:rPr lang="zh-TW" altLang="en-US" dirty="0"/>
              <a:t>每層由三個部分組成，分別是</a:t>
            </a:r>
          </a:p>
          <a:p>
            <a:r>
              <a:rPr lang="zh-TW" altLang="en-US" dirty="0"/>
              <a:t>高斯卷積模組，</a:t>
            </a:r>
            <a:r>
              <a:rPr lang="en-US" altLang="zh-TW" dirty="0" err="1"/>
              <a:t>cReLU</a:t>
            </a:r>
            <a:r>
              <a:rPr lang="zh-TW" altLang="en-US" dirty="0"/>
              <a:t>函數和空間位置保留合併機制</a:t>
            </a: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12</a:t>
            </a:fld>
            <a:endParaRPr lang="zh-TW" altLang="en-US"/>
          </a:p>
        </p:txBody>
      </p:sp>
    </p:spTree>
    <p:extLst>
      <p:ext uri="{BB962C8B-B14F-4D97-AF65-F5344CB8AC3E}">
        <p14:creationId xmlns:p14="http://schemas.microsoft.com/office/powerpoint/2010/main" val="29026753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高斯卷積模組使用了歐式距離和高斯函數取代原始卷積的內積，</a:t>
            </a:r>
          </a:p>
          <a:p>
            <a:r>
              <a:rPr lang="zh-TW" altLang="en-US" dirty="0"/>
              <a:t>使計算的結果具有相似性的意義，並將輸出的結果稱為響應圖。</a:t>
            </a:r>
          </a:p>
          <a:p>
            <a:r>
              <a:rPr lang="en-US" altLang="zh-TW" dirty="0" err="1"/>
              <a:t>cReLU</a:t>
            </a:r>
            <a:r>
              <a:rPr lang="zh-TW" altLang="en-US" dirty="0"/>
              <a:t>函數為論文中新提出來的函數，</a:t>
            </a:r>
          </a:p>
          <a:p>
            <a:r>
              <a:rPr lang="zh-TW" altLang="en-US" dirty="0"/>
              <a:t>其目的為將過濾掉響應圖中過小的輸出。</a:t>
            </a:r>
          </a:p>
          <a:p>
            <a:r>
              <a:rPr lang="zh-TW" altLang="en-US" dirty="0"/>
              <a:t>空間位置保留合併機制，模擬皮層架構，</a:t>
            </a:r>
          </a:p>
          <a:p>
            <a:r>
              <a:rPr lang="zh-TW" altLang="en-US" dirty="0"/>
              <a:t>將不同的響應圖乘上時間遺忘函數來進行合併，</a:t>
            </a:r>
          </a:p>
          <a:p>
            <a:r>
              <a:rPr lang="zh-TW" altLang="en-US" dirty="0"/>
              <a:t>並輸入下一層之中，</a:t>
            </a:r>
          </a:p>
          <a:p>
            <a:r>
              <a:rPr lang="zh-TW" altLang="en-US" dirty="0"/>
              <a:t>重複這三個模組，最後再加上一層全連接層。</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13</a:t>
            </a:fld>
            <a:endParaRPr lang="zh-TW" altLang="en-US"/>
          </a:p>
        </p:txBody>
      </p:sp>
    </p:spTree>
    <p:extLst>
      <p:ext uri="{BB962C8B-B14F-4D97-AF65-F5344CB8AC3E}">
        <p14:creationId xmlns:p14="http://schemas.microsoft.com/office/powerpoint/2010/main" val="1436116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在可解釋性方面，</a:t>
            </a:r>
          </a:p>
          <a:p>
            <a:r>
              <a:rPr lang="zh-TW" altLang="en-US" dirty="0"/>
              <a:t>最重要的地方是</a:t>
            </a:r>
            <a:r>
              <a:rPr lang="en-US" altLang="zh-TW" dirty="0"/>
              <a:t>CIM</a:t>
            </a:r>
            <a:r>
              <a:rPr lang="zh-TW" altLang="en-US" dirty="0"/>
              <a:t>提出了特徵對應法，</a:t>
            </a:r>
          </a:p>
          <a:p>
            <a:r>
              <a:rPr lang="zh-TW" altLang="en-US" dirty="0"/>
              <a:t>通過從每層的響應圖中找到能引起最大響應值的濾波器，再找出這些濾波器的對應影像，並將其組合起來進行分析。</a:t>
            </a:r>
          </a:p>
          <a:p>
            <a:r>
              <a:rPr lang="zh-TW" altLang="en-US" dirty="0"/>
              <a:t>在這個示例中，輸入影像是</a:t>
            </a:r>
            <a:r>
              <a:rPr lang="en-US" altLang="zh-TW" dirty="0"/>
              <a:t>0</a:t>
            </a:r>
            <a:r>
              <a:rPr lang="zh-TW" altLang="en-US" dirty="0"/>
              <a:t>，</a:t>
            </a:r>
            <a:r>
              <a:rPr lang="en-US" altLang="zh-TW" dirty="0"/>
              <a:t>RM-CI4</a:t>
            </a:r>
            <a:r>
              <a:rPr lang="zh-TW" altLang="en-US" dirty="0"/>
              <a:t>模型的預測結果也是</a:t>
            </a:r>
            <a:r>
              <a:rPr lang="en-US" altLang="zh-TW" dirty="0"/>
              <a:t>0</a:t>
            </a:r>
            <a:r>
              <a:rPr lang="zh-TW" altLang="en-US" dirty="0"/>
              <a:t>。模型是如何做出這個判斷的呢？</a:t>
            </a:r>
          </a:p>
          <a:p>
            <a:r>
              <a:rPr lang="zh-TW" altLang="en-US" dirty="0"/>
              <a:t>我們可以從</a:t>
            </a:r>
            <a:r>
              <a:rPr lang="en-US" altLang="zh-TW" dirty="0"/>
              <a:t>RM-CI3</a:t>
            </a:r>
            <a:r>
              <a:rPr lang="zh-TW" altLang="en-US" dirty="0"/>
              <a:t>看到，模型在影像的上半部分檢測到了下彎弧，在影像的下半部分檢測到了上彎弧，因此模型判斷影像是</a:t>
            </a:r>
            <a:r>
              <a:rPr lang="en-US" altLang="zh-TW" dirty="0"/>
              <a:t>0</a:t>
            </a:r>
            <a:r>
              <a:rPr lang="zh-TW" altLang="en-US" dirty="0"/>
              <a:t>。</a:t>
            </a:r>
          </a:p>
          <a:p>
            <a:r>
              <a:rPr lang="zh-TW" altLang="en-US" dirty="0"/>
              <a:t>那麼模型是如何在上半部分判斷為</a:t>
            </a:r>
            <a:r>
              <a:rPr lang="en-US" altLang="zh-TW" dirty="0"/>
              <a:t>0</a:t>
            </a:r>
            <a:r>
              <a:rPr lang="zh-TW" altLang="en-US" dirty="0"/>
              <a:t>的呢？從</a:t>
            </a:r>
            <a:r>
              <a:rPr lang="en-US" altLang="zh-TW" dirty="0"/>
              <a:t>RM-CI2</a:t>
            </a:r>
            <a:r>
              <a:rPr lang="zh-TW" altLang="en-US" dirty="0"/>
              <a:t>上的三個小圖可以看出，第二張圖顯示了一個蓋子，第三張圖的左右兩側各有一條直線。這些特徵組合在一起形成了一個上彎弧。依此類推，模型逐層分析，最終做出預測。，以此類推去對模型預測結果進行解釋。</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14</a:t>
            </a:fld>
            <a:endParaRPr lang="zh-TW" altLang="en-US"/>
          </a:p>
        </p:txBody>
      </p:sp>
    </p:spTree>
    <p:extLst>
      <p:ext uri="{BB962C8B-B14F-4D97-AF65-F5344CB8AC3E}">
        <p14:creationId xmlns:p14="http://schemas.microsoft.com/office/powerpoint/2010/main" val="42222531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這個</a:t>
            </a:r>
            <a:r>
              <a:rPr lang="en-US" altLang="zh-TW" dirty="0"/>
              <a:t>CIM</a:t>
            </a:r>
            <a:r>
              <a:rPr lang="zh-TW" altLang="en-US" dirty="0"/>
              <a:t>模型的優點在於它可以視覺化的觀察每一層的特徵，</a:t>
            </a:r>
          </a:p>
          <a:p>
            <a:r>
              <a:rPr lang="zh-TW" altLang="en-US" dirty="0"/>
              <a:t>透過特徵我們可以解釋預測結果。</a:t>
            </a:r>
          </a:p>
          <a:p>
            <a:r>
              <a:rPr lang="zh-TW" altLang="en-US" dirty="0"/>
              <a:t>他的缺點在於這個模型只能處理灰階影像，</a:t>
            </a:r>
          </a:p>
          <a:p>
            <a:r>
              <a:rPr lang="zh-TW" altLang="en-US" dirty="0"/>
              <a:t>並且訓練速度較慢，</a:t>
            </a:r>
          </a:p>
          <a:p>
            <a:r>
              <a:rPr lang="zh-TW" altLang="en-US" dirty="0"/>
              <a:t>因此我們才想要開發一個能夠適用於彩色影像新型的可解釋性深度學習模型。</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15</a:t>
            </a:fld>
            <a:endParaRPr lang="zh-TW" altLang="en-US"/>
          </a:p>
        </p:txBody>
      </p:sp>
    </p:spTree>
    <p:extLst>
      <p:ext uri="{BB962C8B-B14F-4D97-AF65-F5344CB8AC3E}">
        <p14:creationId xmlns:p14="http://schemas.microsoft.com/office/powerpoint/2010/main" val="639650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在文獻回顧這一塊，</a:t>
            </a:r>
          </a:p>
          <a:p>
            <a:r>
              <a:rPr lang="zh-TW" altLang="en-US" dirty="0"/>
              <a:t>我們將會回顧現在已經有的可解釋性人工智慧的研究，</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16</a:t>
            </a:fld>
            <a:endParaRPr lang="zh-TW" altLang="en-US"/>
          </a:p>
        </p:txBody>
      </p:sp>
    </p:spTree>
    <p:extLst>
      <p:ext uri="{BB962C8B-B14F-4D97-AF65-F5344CB8AC3E}">
        <p14:creationId xmlns:p14="http://schemas.microsoft.com/office/powerpoint/2010/main" val="6724176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可解釋性人工智慧</a:t>
            </a:r>
            <a:r>
              <a:rPr lang="en-US" altLang="zh-TW" dirty="0"/>
              <a:t>(Explainable AI, </a:t>
            </a:r>
            <a:r>
              <a:rPr lang="zh-TW" altLang="en-US" dirty="0"/>
              <a:t>簡稱</a:t>
            </a:r>
            <a:r>
              <a:rPr lang="en-US" altLang="zh-TW" dirty="0"/>
              <a:t>XAI)</a:t>
            </a:r>
            <a:r>
              <a:rPr lang="zh-TW" altLang="en-US" dirty="0"/>
              <a:t>，</a:t>
            </a:r>
          </a:p>
          <a:p>
            <a:r>
              <a:rPr lang="zh-TW" altLang="en-US" dirty="0"/>
              <a:t>主要可以分成兩類</a:t>
            </a:r>
          </a:p>
          <a:p>
            <a:r>
              <a:rPr lang="zh-TW" altLang="en-US" dirty="0"/>
              <a:t>一類稱為</a:t>
            </a:r>
            <a:r>
              <a:rPr lang="en-US" altLang="zh-TW" dirty="0"/>
              <a:t>Ante-Hoc Explainable Models</a:t>
            </a:r>
            <a:r>
              <a:rPr lang="zh-TW" altLang="en-US" dirty="0"/>
              <a:t>，</a:t>
            </a:r>
          </a:p>
          <a:p>
            <a:r>
              <a:rPr lang="zh-TW" altLang="en-US" dirty="0"/>
              <a:t>另一類則稱為</a:t>
            </a:r>
            <a:r>
              <a:rPr lang="en-US" altLang="zh-TW" dirty="0"/>
              <a:t>Post-Hoc Explainable Methods</a:t>
            </a:r>
            <a:r>
              <a:rPr lang="zh-TW" altLang="en-US" dirty="0"/>
              <a:t>。</a:t>
            </a:r>
          </a:p>
          <a:p>
            <a:r>
              <a:rPr lang="zh-TW" altLang="en-US" dirty="0"/>
              <a:t>我們接著將會介紹這兩類模型，</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17</a:t>
            </a:fld>
            <a:endParaRPr lang="zh-TW" altLang="en-US"/>
          </a:p>
        </p:txBody>
      </p:sp>
    </p:spTree>
    <p:extLst>
      <p:ext uri="{BB962C8B-B14F-4D97-AF65-F5344CB8AC3E}">
        <p14:creationId xmlns:p14="http://schemas.microsoft.com/office/powerpoint/2010/main" val="36054302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首先是 </a:t>
            </a:r>
            <a:r>
              <a:rPr lang="en-US" altLang="zh-TW" dirty="0"/>
              <a:t>Ante-Hoc Explainable Model</a:t>
            </a:r>
            <a:r>
              <a:rPr lang="zh-TW" altLang="en-US" dirty="0"/>
              <a:t>，</a:t>
            </a:r>
          </a:p>
          <a:p>
            <a:r>
              <a:rPr lang="zh-TW" altLang="en-US" dirty="0"/>
              <a:t>在模型設計的時候便考慮了可解釋性，</a:t>
            </a:r>
          </a:p>
          <a:p>
            <a:r>
              <a:rPr lang="zh-TW" altLang="en-US" dirty="0"/>
              <a:t>因此設計出來的模型本身便具備可解釋性。</a:t>
            </a:r>
          </a:p>
          <a:p>
            <a:r>
              <a:rPr lang="zh-TW" altLang="en-US" dirty="0"/>
              <a:t>這類模型中最有名的便是決策樹，</a:t>
            </a:r>
            <a:endParaRPr lang="en-US" altLang="zh-TW" dirty="0"/>
          </a:p>
          <a:p>
            <a:r>
              <a:rPr lang="zh-TW" altLang="en-US" dirty="0"/>
              <a:t>決策樹透過一系列的規則去不斷進行抉擇並且可以很容易地被可視化，</a:t>
            </a:r>
            <a:endParaRPr lang="en-US" altLang="zh-TW" dirty="0"/>
          </a:p>
          <a:p>
            <a:r>
              <a:rPr lang="zh-TW" altLang="en-US" dirty="0"/>
              <a:t>使得人們可以容易理解 </a:t>
            </a:r>
            <a:r>
              <a:rPr lang="en-US" altLang="zh-TW" dirty="0"/>
              <a:t>DT </a:t>
            </a:r>
            <a:r>
              <a:rPr lang="zh-TW" altLang="en-US" dirty="0"/>
              <a:t>的決策邏輯，</a:t>
            </a:r>
            <a:endParaRPr lang="en-US" altLang="zh-TW" dirty="0"/>
          </a:p>
          <a:p>
            <a:r>
              <a:rPr lang="zh-TW" altLang="en-US" dirty="0"/>
              <a:t>除此之外還有上面這些模型。</a:t>
            </a:r>
            <a:endParaRPr lang="en-US" altLang="zh-TW" dirty="0"/>
          </a:p>
          <a:p>
            <a:endParaRPr lang="en-US" altLang="zh-TW" dirty="0"/>
          </a:p>
          <a:p>
            <a:r>
              <a:rPr lang="en-US" altLang="zh-TW" dirty="0"/>
              <a:t>[14]: Robust </a:t>
            </a:r>
            <a:r>
              <a:rPr lang="en-US" altLang="zh-TW" dirty="0" err="1"/>
              <a:t>explainability</a:t>
            </a:r>
            <a:r>
              <a:rPr lang="en-US" altLang="zh-TW" dirty="0"/>
              <a:t>: A tutorial on gradient-based attribution methods for deep neural networks, I. E. Nielsen</a:t>
            </a:r>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18</a:t>
            </a:fld>
            <a:endParaRPr lang="zh-TW" altLang="en-US"/>
          </a:p>
        </p:txBody>
      </p:sp>
    </p:spTree>
    <p:extLst>
      <p:ext uri="{BB962C8B-B14F-4D97-AF65-F5344CB8AC3E}">
        <p14:creationId xmlns:p14="http://schemas.microsoft.com/office/powerpoint/2010/main" val="9715602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Post-Hoc Explainable Methods </a:t>
            </a:r>
            <a:r>
              <a:rPr lang="zh-TW" altLang="en-US" dirty="0"/>
              <a:t>著重在模型完成預測後解釋結果，模型本身不具解釋性。</a:t>
            </a:r>
          </a:p>
          <a:p>
            <a:r>
              <a:rPr lang="zh-TW" altLang="en-US" dirty="0"/>
              <a:t>這些方法可細分為 </a:t>
            </a:r>
            <a:r>
              <a:rPr lang="en-US" altLang="zh-TW" dirty="0"/>
              <a:t>Local </a:t>
            </a:r>
            <a:r>
              <a:rPr lang="zh-TW" altLang="en-US" dirty="0"/>
              <a:t>和 </a:t>
            </a:r>
            <a:r>
              <a:rPr lang="en-US" altLang="zh-TW" dirty="0"/>
              <a:t>Global </a:t>
            </a:r>
            <a:r>
              <a:rPr lang="zh-TW" altLang="en-US" dirty="0"/>
              <a:t>兩種。</a:t>
            </a:r>
          </a:p>
          <a:p>
            <a:r>
              <a:rPr lang="en-US" altLang="zh-TW" dirty="0"/>
              <a:t>Local </a:t>
            </a:r>
            <a:r>
              <a:rPr lang="zh-TW" altLang="en-US" dirty="0"/>
              <a:t>方法針對單一預測進行解釋，通常是找出關鍵特徵並解釋其如何影響預測結果。</a:t>
            </a:r>
          </a:p>
          <a:p>
            <a:r>
              <a:rPr lang="zh-TW" altLang="en-US" dirty="0"/>
              <a:t>找出關鍵特徵的方法常見的有兩種：一是 </a:t>
            </a:r>
            <a:r>
              <a:rPr lang="en-US" altLang="zh-TW" dirty="0"/>
              <a:t>Gradient-based </a:t>
            </a:r>
            <a:r>
              <a:rPr lang="zh-TW" altLang="en-US" dirty="0"/>
              <a:t>方法，通過倒傳遞的梯度計算特徵相關性分數，如 </a:t>
            </a:r>
            <a:r>
              <a:rPr lang="en-US" altLang="zh-TW" dirty="0"/>
              <a:t>LRP </a:t>
            </a:r>
            <a:r>
              <a:rPr lang="zh-TW" altLang="en-US" dirty="0"/>
              <a:t>方法；</a:t>
            </a:r>
          </a:p>
          <a:p>
            <a:r>
              <a:rPr lang="zh-TW" altLang="en-US" dirty="0"/>
              <a:t>二是 </a:t>
            </a:r>
            <a:r>
              <a:rPr lang="en-US" altLang="zh-TW" dirty="0"/>
              <a:t>Perturbation-based </a:t>
            </a:r>
            <a:r>
              <a:rPr lang="zh-TW" altLang="en-US" dirty="0"/>
              <a:t>方法，通過局部干擾輸入影像，觀察模型預測變化，如 </a:t>
            </a:r>
            <a:r>
              <a:rPr lang="en-US" altLang="zh-TW" dirty="0"/>
              <a:t>LIME </a:t>
            </a:r>
            <a:r>
              <a:rPr lang="zh-TW" altLang="en-US" dirty="0"/>
              <a:t>方法。</a:t>
            </a:r>
            <a:endParaRPr lang="en-US" altLang="zh-TW" dirty="0"/>
          </a:p>
          <a:p>
            <a:r>
              <a:rPr lang="en-US" altLang="zh-TW" dirty="0"/>
              <a:t>Global </a:t>
            </a:r>
            <a:r>
              <a:rPr lang="zh-TW" altLang="en-US" dirty="0"/>
              <a:t>方法則透過找出模型主要特徵來解釋整體模型，其中最具代表性的是 </a:t>
            </a:r>
            <a:r>
              <a:rPr lang="en-US" altLang="zh-TW" dirty="0"/>
              <a:t>SHAP </a:t>
            </a:r>
            <a:r>
              <a:rPr lang="zh-TW" altLang="en-US" dirty="0"/>
              <a:t>方法。</a:t>
            </a:r>
          </a:p>
          <a:p>
            <a:r>
              <a:rPr lang="en-US" altLang="zh-TW" dirty="0"/>
              <a:t>Post-hoc </a:t>
            </a:r>
            <a:r>
              <a:rPr lang="zh-TW" altLang="en-US" dirty="0"/>
              <a:t>方法的缺點在於，雖然可以運用於黑盒模型中，但只能指出特徵的重要性，人類難以直觀看出這些特徵的具體意義。</a:t>
            </a:r>
            <a:endParaRPr lang="en-US" altLang="zh-TW" dirty="0"/>
          </a:p>
          <a:p>
            <a:endParaRPr lang="en-US" altLang="zh-TW" dirty="0"/>
          </a:p>
          <a:p>
            <a:endParaRPr lang="en-US" altLang="zh-TW" dirty="0"/>
          </a:p>
          <a:p>
            <a:r>
              <a:rPr lang="en-US" altLang="zh-TW" dirty="0"/>
              <a:t>[14]: Robust </a:t>
            </a:r>
            <a:r>
              <a:rPr lang="en-US" altLang="zh-TW" dirty="0" err="1"/>
              <a:t>explainability</a:t>
            </a:r>
            <a:r>
              <a:rPr lang="en-US" altLang="zh-TW" dirty="0"/>
              <a:t>: A tutorial on gradient-based attribution methods for deep neural networks, I. E. Nielsen</a:t>
            </a:r>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19</a:t>
            </a:fld>
            <a:endParaRPr lang="zh-TW" altLang="en-US"/>
          </a:p>
        </p:txBody>
      </p:sp>
    </p:spTree>
    <p:extLst>
      <p:ext uri="{BB962C8B-B14F-4D97-AF65-F5344CB8AC3E}">
        <p14:creationId xmlns:p14="http://schemas.microsoft.com/office/powerpoint/2010/main" val="1409023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報告大綱共有五個部分，分別是</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solidFill>
                  <a:srgbClr val="000000"/>
                </a:solidFill>
                <a:latin typeface="標楷體" panose="03000509000000000000" pitchFamily="65" charset="-120"/>
                <a:ea typeface="標楷體" panose="03000509000000000000" pitchFamily="65" charset="-120"/>
              </a:rPr>
              <a:t>研究動機與目的</a:t>
            </a:r>
            <a:r>
              <a:rPr lang="zh-TW" altLang="en-US" dirty="0"/>
              <a:t>、背景知識與文獻回顧、研究方法、實驗設計與成果、結果與未來展望。</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a:t>
            </a:fld>
            <a:endParaRPr lang="zh-TW" altLang="en-US"/>
          </a:p>
        </p:txBody>
      </p:sp>
    </p:spTree>
    <p:extLst>
      <p:ext uri="{BB962C8B-B14F-4D97-AF65-F5344CB8AC3E}">
        <p14:creationId xmlns:p14="http://schemas.microsoft.com/office/powerpoint/2010/main" val="8069138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接者我們便要開始報告本研究的研究方法</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20</a:t>
            </a:fld>
            <a:endParaRPr lang="zh-TW" altLang="en-US"/>
          </a:p>
        </p:txBody>
      </p:sp>
    </p:spTree>
    <p:extLst>
      <p:ext uri="{BB962C8B-B14F-4D97-AF65-F5344CB8AC3E}">
        <p14:creationId xmlns:p14="http://schemas.microsoft.com/office/powerpoint/2010/main" val="26726778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首先我們要介紹的是模型架構，</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21</a:t>
            </a:fld>
            <a:endParaRPr lang="zh-TW" altLang="en-US"/>
          </a:p>
        </p:txBody>
      </p:sp>
    </p:spTree>
    <p:extLst>
      <p:ext uri="{BB962C8B-B14F-4D97-AF65-F5344CB8AC3E}">
        <p14:creationId xmlns:p14="http://schemas.microsoft.com/office/powerpoint/2010/main" val="20894854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我們將彩色影像的特徵分為色彩和輪廓兩類，</a:t>
            </a:r>
            <a:endParaRPr lang="en-US" altLang="zh-TW" dirty="0"/>
          </a:p>
          <a:p>
            <a:r>
              <a:rPr lang="zh-TW" altLang="en-US" dirty="0"/>
              <a:t>並採取平行處理的方法分別學習這些特徵。</a:t>
            </a:r>
            <a:endParaRPr lang="en-US" altLang="zh-TW" dirty="0"/>
          </a:p>
          <a:p>
            <a:r>
              <a:rPr lang="zh-TW" altLang="en-US" dirty="0"/>
              <a:t>首先，色彩特徵經過色彩感知區塊分析，</a:t>
            </a:r>
            <a:endParaRPr lang="en-US" altLang="zh-TW" dirty="0"/>
          </a:p>
          <a:p>
            <a:r>
              <a:rPr lang="zh-TW" altLang="en-US" dirty="0"/>
              <a:t>然後傳遞到色彩特徵傳遞區塊以學習更複雜的色彩特徵。</a:t>
            </a:r>
            <a:endParaRPr lang="en-US" altLang="zh-TW" dirty="0"/>
          </a:p>
          <a:p>
            <a:r>
              <a:rPr lang="zh-TW" altLang="en-US" dirty="0"/>
              <a:t>輪廓特徵則經過輪廓感知區塊提取影像中的輪廓和邊緣，</a:t>
            </a:r>
            <a:endParaRPr lang="en-US" altLang="zh-TW" dirty="0"/>
          </a:p>
          <a:p>
            <a:r>
              <a:rPr lang="zh-TW" altLang="en-US" dirty="0"/>
              <a:t>然後傳遞到輪廓特徵傳遞區塊以學習更複雜的輪廓特徵。</a:t>
            </a:r>
            <a:endParaRPr lang="en-US" altLang="zh-TW" dirty="0"/>
          </a:p>
          <a:p>
            <a:r>
              <a:rPr lang="zh-TW" altLang="en-US" dirty="0"/>
              <a:t>最後，這些特徵被送到全連接層進行分類。</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22</a:t>
            </a:fld>
            <a:endParaRPr lang="zh-TW" altLang="en-US"/>
          </a:p>
        </p:txBody>
      </p:sp>
    </p:spTree>
    <p:extLst>
      <p:ext uri="{BB962C8B-B14F-4D97-AF65-F5344CB8AC3E}">
        <p14:creationId xmlns:p14="http://schemas.microsoft.com/office/powerpoint/2010/main" val="33236272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接著介紹每個區塊的構造，</a:t>
            </a:r>
          </a:p>
          <a:p>
            <a:r>
              <a:rPr lang="zh-TW" altLang="en-US" dirty="0"/>
              <a:t>色彩感知區塊為單層架構，</a:t>
            </a:r>
          </a:p>
          <a:p>
            <a:r>
              <a:rPr lang="zh-TW" altLang="en-US" dirty="0"/>
              <a:t>由彩色卷積模組、響應篩選模組、空間合併模組組成</a:t>
            </a:r>
          </a:p>
          <a:p>
            <a:r>
              <a:rPr lang="zh-TW" altLang="en-US" dirty="0"/>
              <a:t>輪廓感知區塊為單層架構，</a:t>
            </a:r>
          </a:p>
          <a:p>
            <a:r>
              <a:rPr lang="zh-TW" altLang="en-US" dirty="0"/>
              <a:t>由灰階前處理、高斯卷積模組、響應篩選模組、空間合併模組組成</a:t>
            </a:r>
          </a:p>
          <a:p>
            <a:r>
              <a:rPr lang="zh-TW" altLang="en-US" dirty="0"/>
              <a:t>特徵傳遞區塊為多層架構，</a:t>
            </a:r>
          </a:p>
          <a:p>
            <a:r>
              <a:rPr lang="zh-TW" altLang="en-US" dirty="0"/>
              <a:t>每層由高斯卷積模組、響應篩選模組、空間合併模組組成</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23</a:t>
            </a:fld>
            <a:endParaRPr lang="zh-TW" altLang="en-US"/>
          </a:p>
        </p:txBody>
      </p:sp>
    </p:spTree>
    <p:extLst>
      <p:ext uri="{BB962C8B-B14F-4D97-AF65-F5344CB8AC3E}">
        <p14:creationId xmlns:p14="http://schemas.microsoft.com/office/powerpoint/2010/main" val="16599940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接者我們將介紹各個區塊的卷積模組，</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24</a:t>
            </a:fld>
            <a:endParaRPr lang="zh-TW" altLang="en-US"/>
          </a:p>
        </p:txBody>
      </p:sp>
    </p:spTree>
    <p:extLst>
      <p:ext uri="{BB962C8B-B14F-4D97-AF65-F5344CB8AC3E}">
        <p14:creationId xmlns:p14="http://schemas.microsoft.com/office/powerpoint/2010/main" val="7770726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首先是色彩感知區塊的彩色卷積模組。</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彩色卷積模組的功能為擷取影像的色彩特徵。</a:t>
            </a: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25</a:t>
            </a:fld>
            <a:endParaRPr lang="zh-TW" altLang="en-US"/>
          </a:p>
        </p:txBody>
      </p:sp>
    </p:spTree>
    <p:extLst>
      <p:ext uri="{BB962C8B-B14F-4D97-AF65-F5344CB8AC3E}">
        <p14:creationId xmlns:p14="http://schemas.microsoft.com/office/powerpoint/2010/main" val="14346025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我們先介紹該區塊的濾波器設計</a:t>
            </a:r>
            <a:endParaRPr lang="en-US" altLang="zh-TW" dirty="0"/>
          </a:p>
          <a:p>
            <a:r>
              <a:rPr lang="zh-TW" altLang="en-US" dirty="0"/>
              <a:t>由於該區塊的輸入為彩色影像，包含</a:t>
            </a:r>
            <a:r>
              <a:rPr lang="en-US" altLang="zh-TW" dirty="0"/>
              <a:t>R</a:t>
            </a:r>
            <a:r>
              <a:rPr lang="zh-TW" altLang="en-US" dirty="0"/>
              <a:t>、</a:t>
            </a:r>
            <a:r>
              <a:rPr lang="en-US" altLang="zh-TW" dirty="0"/>
              <a:t>G</a:t>
            </a:r>
            <a:r>
              <a:rPr lang="zh-TW" altLang="en-US" dirty="0"/>
              <a:t>、</a:t>
            </a:r>
            <a:r>
              <a:rPr lang="en-US" altLang="zh-TW" dirty="0"/>
              <a:t>B</a:t>
            </a:r>
            <a:r>
              <a:rPr lang="zh-TW" altLang="en-US" dirty="0"/>
              <a:t>三個通道，因此每個濾波器可以視為一個不同顏色的色塊。</a:t>
            </a:r>
            <a:endParaRPr lang="en-US" altLang="zh-TW" dirty="0"/>
          </a:p>
          <a:p>
            <a:r>
              <a:rPr lang="zh-TW" altLang="en-US" dirty="0"/>
              <a:t>我們設置了</a:t>
            </a:r>
            <a:r>
              <a:rPr lang="en-US" altLang="zh-TW" dirty="0"/>
              <a:t>30</a:t>
            </a:r>
            <a:r>
              <a:rPr lang="zh-TW" altLang="en-US" dirty="0"/>
              <a:t>個濾波器，代表</a:t>
            </a:r>
            <a:r>
              <a:rPr lang="en-US" altLang="zh-TW" dirty="0"/>
              <a:t>30</a:t>
            </a:r>
            <a:r>
              <a:rPr lang="zh-TW" altLang="en-US" dirty="0"/>
              <a:t>種不同顏色。</a:t>
            </a:r>
            <a:endParaRPr lang="en-US" altLang="zh-TW" dirty="0"/>
          </a:p>
          <a:p>
            <a:r>
              <a:rPr lang="zh-TW" altLang="en-US" dirty="0"/>
              <a:t>這些顏色是根據</a:t>
            </a:r>
            <a:r>
              <a:rPr lang="en-US" altLang="zh-TW" dirty="0"/>
              <a:t>1965</a:t>
            </a:r>
            <a:r>
              <a:rPr lang="zh-TW" altLang="en-US" dirty="0"/>
              <a:t>年提出的</a:t>
            </a:r>
            <a:r>
              <a:rPr lang="en-US" altLang="zh-TW" dirty="0"/>
              <a:t>PCCS24</a:t>
            </a:r>
            <a:r>
              <a:rPr lang="zh-TW" altLang="en-US" dirty="0"/>
              <a:t>色色相環，加上紅、綠、藍、黑、白、灰六色組成。</a:t>
            </a:r>
            <a:endParaRPr lang="en-US" altLang="zh-TW" dirty="0"/>
          </a:p>
          <a:p>
            <a:r>
              <a:rPr lang="zh-TW" altLang="en-US" dirty="0"/>
              <a:t>我們找出每個顏色的</a:t>
            </a:r>
            <a:r>
              <a:rPr lang="en-US" altLang="zh-TW" dirty="0"/>
              <a:t>RGB</a:t>
            </a:r>
            <a:r>
              <a:rPr lang="zh-TW" altLang="en-US" dirty="0"/>
              <a:t>值，並將其擴展成與濾波器大小相同的色塊，如下圖所示。這些色塊就是這個區塊的濾波器。</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26</a:t>
            </a:fld>
            <a:endParaRPr lang="zh-TW" altLang="en-US"/>
          </a:p>
        </p:txBody>
      </p:sp>
    </p:spTree>
    <p:extLst>
      <p:ext uri="{BB962C8B-B14F-4D97-AF65-F5344CB8AC3E}">
        <p14:creationId xmlns:p14="http://schemas.microsoft.com/office/powerpoint/2010/main" val="30959011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接下來，介紹色彩感知區塊的運作原理。</a:t>
            </a:r>
          </a:p>
          <a:p>
            <a:r>
              <a:rPr lang="zh-TW" altLang="en-US" dirty="0"/>
              <a:t>我們使用</a:t>
            </a:r>
            <a:r>
              <a:rPr lang="en-US" altLang="zh-TW" sz="1200" dirty="0"/>
              <a:t>Slide Window</a:t>
            </a:r>
            <a:r>
              <a:rPr lang="zh-TW" altLang="en-US" dirty="0"/>
              <a:t>遍歷整張影像，</a:t>
            </a:r>
          </a:p>
          <a:p>
            <a:r>
              <a:rPr lang="zh-TW" altLang="en-US" dirty="0"/>
              <a:t>將</a:t>
            </a:r>
            <a:r>
              <a:rPr lang="en-US" altLang="zh-TW" dirty="0"/>
              <a:t>Window</a:t>
            </a:r>
            <a:r>
              <a:rPr lang="zh-TW" altLang="en-US" dirty="0"/>
              <a:t>內所有像素的</a:t>
            </a:r>
            <a:r>
              <a:rPr lang="en-US" altLang="zh-TW" dirty="0"/>
              <a:t>RGB</a:t>
            </a:r>
            <a:r>
              <a:rPr lang="zh-TW" altLang="en-US" dirty="0"/>
              <a:t>值進行加總和平均，</a:t>
            </a:r>
          </a:p>
          <a:p>
            <a:r>
              <a:rPr lang="zh-TW" altLang="en-US" dirty="0"/>
              <a:t>計算出平均色。</a:t>
            </a:r>
          </a:p>
          <a:p>
            <a:r>
              <a:rPr lang="zh-TW" altLang="en-US" dirty="0"/>
              <a:t>然後，計算平均色與每個濾波器代表色之間的色差，</a:t>
            </a:r>
          </a:p>
          <a:p>
            <a:r>
              <a:rPr lang="zh-TW" altLang="en-US" dirty="0"/>
              <a:t>將這些色差輸入高斯函數，將色差轉換為相似度，作為模組的響應圖並輸出。</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27</a:t>
            </a:fld>
            <a:endParaRPr lang="zh-TW" altLang="en-US"/>
          </a:p>
        </p:txBody>
      </p:sp>
    </p:spTree>
    <p:extLst>
      <p:ext uri="{BB962C8B-B14F-4D97-AF65-F5344CB8AC3E}">
        <p14:creationId xmlns:p14="http://schemas.microsoft.com/office/powerpoint/2010/main" val="26603576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我們計算色差的方式是使用由</a:t>
            </a:r>
            <a:r>
              <a:rPr lang="en-US" altLang="zh-TW" dirty="0" err="1"/>
              <a:t>CompuPhase</a:t>
            </a:r>
            <a:r>
              <a:rPr lang="zh-TW" altLang="en-US" dirty="0"/>
              <a:t>公司提出的一種低成本的加權歐式距離，</a:t>
            </a:r>
            <a:endParaRPr lang="en-US" altLang="zh-TW" dirty="0"/>
          </a:p>
          <a:p>
            <a:r>
              <a:rPr lang="zh-TW" altLang="en-US" dirty="0"/>
              <a:t>這個公式可以透過計算兩個</a:t>
            </a:r>
            <a:r>
              <a:rPr lang="en-US" altLang="zh-TW" dirty="0"/>
              <a:t>RGB</a:t>
            </a:r>
            <a:r>
              <a:rPr lang="zh-TW" altLang="en-US" dirty="0"/>
              <a:t>值來計算出一個接近兩個顏色在</a:t>
            </a:r>
            <a:r>
              <a:rPr lang="en-US" altLang="zh-TW" dirty="0"/>
              <a:t>CIEL*a*b</a:t>
            </a:r>
            <a:r>
              <a:rPr lang="zh-TW" altLang="en-US" dirty="0"/>
              <a:t>空間中的距離，</a:t>
            </a:r>
            <a:endParaRPr lang="en-US" altLang="zh-TW" dirty="0"/>
          </a:p>
          <a:p>
            <a:r>
              <a:rPr lang="zh-TW" altLang="en-US" dirty="0"/>
              <a:t>而</a:t>
            </a:r>
            <a:r>
              <a:rPr lang="en-US" altLang="zh-TW" dirty="0"/>
              <a:t>CIE L*a*b </a:t>
            </a:r>
            <a:r>
              <a:rPr lang="zh-TW" altLang="en-US" dirty="0"/>
              <a:t>是由國際照明委員會提出的色彩空間，</a:t>
            </a:r>
            <a:endParaRPr lang="en-US" altLang="zh-TW" dirty="0"/>
          </a:p>
          <a:p>
            <a:r>
              <a:rPr lang="zh-TW" altLang="en-US" dirty="0"/>
              <a:t>是目前描述人眼可見所有顏色最完整的色彩空間，</a:t>
            </a:r>
            <a:endParaRPr lang="en-US" altLang="zh-TW" dirty="0"/>
          </a:p>
          <a:p>
            <a:r>
              <a:rPr lang="zh-TW" altLang="en-US" dirty="0"/>
              <a:t>因此在 </a:t>
            </a:r>
            <a:r>
              <a:rPr lang="en-US" altLang="zh-TW" dirty="0"/>
              <a:t>CIELAB </a:t>
            </a:r>
            <a:r>
              <a:rPr lang="zh-TW" altLang="en-US" dirty="0"/>
              <a:t>的色差也會較 </a:t>
            </a:r>
            <a:r>
              <a:rPr lang="en-US" altLang="zh-TW" dirty="0"/>
              <a:t>RGB </a:t>
            </a:r>
            <a:r>
              <a:rPr lang="zh-TW" altLang="en-US" dirty="0"/>
              <a:t>空間之距離更接近人眼所視。</a:t>
            </a: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28</a:t>
            </a:fld>
            <a:endParaRPr lang="zh-TW" altLang="en-US"/>
          </a:p>
        </p:txBody>
      </p:sp>
    </p:spTree>
    <p:extLst>
      <p:ext uri="{BB962C8B-B14F-4D97-AF65-F5344CB8AC3E}">
        <p14:creationId xmlns:p14="http://schemas.microsoft.com/office/powerpoint/2010/main" val="13249378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接者我要介紹的輪廓感知區塊的灰階前處理步驟</a:t>
            </a: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29</a:t>
            </a:fld>
            <a:endParaRPr lang="zh-TW" altLang="en-US"/>
          </a:p>
        </p:txBody>
      </p:sp>
    </p:spTree>
    <p:extLst>
      <p:ext uri="{BB962C8B-B14F-4D97-AF65-F5344CB8AC3E}">
        <p14:creationId xmlns:p14="http://schemas.microsoft.com/office/powerpoint/2010/main" val="3256152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首先是研究動機與目的，</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a:t>
            </a:fld>
            <a:endParaRPr lang="zh-TW" altLang="en-US"/>
          </a:p>
        </p:txBody>
      </p:sp>
    </p:spTree>
    <p:extLst>
      <p:ext uri="{BB962C8B-B14F-4D97-AF65-F5344CB8AC3E}">
        <p14:creationId xmlns:p14="http://schemas.microsoft.com/office/powerpoint/2010/main" val="22843989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我們將彩色影像輸入後，</a:t>
            </a:r>
            <a:endParaRPr lang="en-US" altLang="zh-TW" dirty="0"/>
          </a:p>
          <a:p>
            <a:r>
              <a:rPr lang="zh-TW" altLang="en-US" dirty="0"/>
              <a:t>首先使用公式</a:t>
            </a:r>
            <a:r>
              <a:rPr lang="en-US" altLang="zh-TW" dirty="0"/>
              <a:t>(3.4)</a:t>
            </a:r>
            <a:r>
              <a:rPr lang="zh-TW" altLang="en-US" dirty="0"/>
              <a:t>將其轉換成灰階影像，</a:t>
            </a:r>
            <a:endParaRPr lang="en-US" altLang="zh-TW" dirty="0"/>
          </a:p>
          <a:p>
            <a:r>
              <a:rPr lang="zh-TW" altLang="en-US" dirty="0"/>
              <a:t>這個公式模擬人眼對不同顏色的敏感度，</a:t>
            </a:r>
            <a:endParaRPr lang="en-US" altLang="zh-TW" dirty="0"/>
          </a:p>
          <a:p>
            <a:r>
              <a:rPr lang="zh-TW" altLang="en-US" dirty="0"/>
              <a:t>盡可能保留了影像的細節。</a:t>
            </a:r>
            <a:endParaRPr lang="en-US" altLang="zh-TW" dirty="0"/>
          </a:p>
          <a:p>
            <a:r>
              <a:rPr lang="zh-TW" altLang="en-US" dirty="0"/>
              <a:t>再來使用</a:t>
            </a:r>
            <a:r>
              <a:rPr lang="en-US" altLang="zh-TW" dirty="0"/>
              <a:t>Min-Max</a:t>
            </a:r>
            <a:r>
              <a:rPr lang="zh-TW" altLang="en-US" dirty="0"/>
              <a:t>正規化將灰階影像的範圍正規化到</a:t>
            </a:r>
            <a:r>
              <a:rPr lang="en-US" altLang="zh-TW" dirty="0"/>
              <a:t>[0,1]</a:t>
            </a:r>
            <a:r>
              <a:rPr lang="zh-TW" altLang="en-US" dirty="0"/>
              <a:t>之間。</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30</a:t>
            </a:fld>
            <a:endParaRPr lang="zh-TW" altLang="en-US"/>
          </a:p>
        </p:txBody>
      </p:sp>
    </p:spTree>
    <p:extLst>
      <p:ext uri="{BB962C8B-B14F-4D97-AF65-F5344CB8AC3E}">
        <p14:creationId xmlns:p14="http://schemas.microsoft.com/office/powerpoint/2010/main" val="14421204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再來介紹除了色彩感知區塊之塊的區塊都會使用到的高斯卷積模組</a:t>
            </a:r>
            <a:endParaRPr lang="en-US" altLang="zh-TW" dirty="0"/>
          </a:p>
          <a:p>
            <a:r>
              <a:rPr lang="zh-TW" altLang="en-US" dirty="0"/>
              <a:t>高斯卷機模組的功能為透過濾波器學習影像的特徵</a:t>
            </a: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31</a:t>
            </a:fld>
            <a:endParaRPr lang="zh-TW" altLang="en-US"/>
          </a:p>
        </p:txBody>
      </p:sp>
    </p:spTree>
    <p:extLst>
      <p:ext uri="{BB962C8B-B14F-4D97-AF65-F5344CB8AC3E}">
        <p14:creationId xmlns:p14="http://schemas.microsoft.com/office/powerpoint/2010/main" val="34503200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首先先介紹高斯卷積模組的濾波器初始化，</a:t>
            </a:r>
            <a:endParaRPr lang="en-US" altLang="zh-TW" dirty="0"/>
          </a:p>
          <a:p>
            <a:r>
              <a:rPr lang="zh-TW" altLang="en-US" dirty="0"/>
              <a:t>初始化的部分我們使用</a:t>
            </a:r>
            <a:r>
              <a:rPr lang="en-US" altLang="zh-TW" dirty="0" err="1"/>
              <a:t>Kaiming</a:t>
            </a:r>
            <a:r>
              <a:rPr lang="en-US" altLang="zh-TW" dirty="0"/>
              <a:t> Uniform</a:t>
            </a:r>
            <a:r>
              <a:rPr lang="zh-TW" altLang="en-US" dirty="0"/>
              <a:t>來初始化濾波器初始化的值，</a:t>
            </a:r>
            <a:endParaRPr lang="en-US" altLang="zh-TW" dirty="0"/>
          </a:p>
          <a:p>
            <a:r>
              <a:rPr lang="zh-TW" altLang="en-US" dirty="0"/>
              <a:t>其範圍為負根號</a:t>
            </a:r>
            <a:r>
              <a:rPr lang="en-US" altLang="zh-TW" dirty="0"/>
              <a:t>6</a:t>
            </a:r>
            <a:r>
              <a:rPr lang="zh-TW" altLang="en-US" dirty="0"/>
              <a:t>除</a:t>
            </a:r>
            <a:r>
              <a:rPr lang="en-US" altLang="zh-TW" dirty="0" err="1"/>
              <a:t>fan_in</a:t>
            </a:r>
            <a:r>
              <a:rPr lang="en-US" altLang="zh-TW" dirty="0"/>
              <a:t> </a:t>
            </a:r>
            <a:r>
              <a:rPr lang="zh-TW" altLang="en-US" dirty="0"/>
              <a:t>到根號</a:t>
            </a:r>
            <a:r>
              <a:rPr lang="en-US" altLang="zh-TW" dirty="0"/>
              <a:t>6</a:t>
            </a:r>
            <a:r>
              <a:rPr lang="zh-TW" altLang="en-US" dirty="0"/>
              <a:t>除</a:t>
            </a:r>
            <a:r>
              <a:rPr lang="en-US" altLang="zh-TW" dirty="0" err="1"/>
              <a:t>fan_in</a:t>
            </a:r>
            <a:r>
              <a:rPr lang="zh-TW" altLang="en-US" dirty="0"/>
              <a:t>，</a:t>
            </a:r>
            <a:endParaRPr lang="en-US" altLang="zh-TW" dirty="0"/>
          </a:p>
          <a:p>
            <a:r>
              <a:rPr lang="zh-TW" altLang="en-US" dirty="0"/>
              <a:t>原因在於</a:t>
            </a:r>
            <a:r>
              <a:rPr lang="en-US" altLang="zh-TW" dirty="0" err="1"/>
              <a:t>kaiming</a:t>
            </a:r>
            <a:r>
              <a:rPr lang="en-US" altLang="zh-TW" dirty="0"/>
              <a:t> uniform </a:t>
            </a:r>
            <a:r>
              <a:rPr lang="zh-TW" altLang="en-US" dirty="0"/>
              <a:t>相對於現在常用的</a:t>
            </a:r>
            <a:r>
              <a:rPr lang="en-US" altLang="zh-TW" dirty="0"/>
              <a:t>uniform</a:t>
            </a:r>
            <a:r>
              <a:rPr lang="zh-TW" altLang="en-US" dirty="0"/>
              <a:t> 和 </a:t>
            </a:r>
            <a:r>
              <a:rPr lang="en-US" altLang="zh-TW" dirty="0"/>
              <a:t>Xavier Uniform</a:t>
            </a:r>
            <a:r>
              <a:rPr lang="zh-TW" altLang="en-US" dirty="0"/>
              <a:t> 能夠在使用非線性激活函數的情況下解決梯度消失問題。</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32</a:t>
            </a:fld>
            <a:endParaRPr lang="zh-TW" altLang="en-US"/>
          </a:p>
        </p:txBody>
      </p:sp>
    </p:spTree>
    <p:extLst>
      <p:ext uri="{BB962C8B-B14F-4D97-AF65-F5344CB8AC3E}">
        <p14:creationId xmlns:p14="http://schemas.microsoft.com/office/powerpoint/2010/main" val="42280089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接下來，介紹高斯卷機模組的運作原理。</a:t>
            </a:r>
          </a:p>
          <a:p>
            <a:r>
              <a:rPr lang="zh-TW" altLang="en-US" dirty="0"/>
              <a:t>我們使用</a:t>
            </a:r>
            <a:r>
              <a:rPr lang="en-US" altLang="zh-TW" sz="1200" dirty="0"/>
              <a:t>Slide Window</a:t>
            </a:r>
            <a:r>
              <a:rPr lang="zh-TW" altLang="en-US" dirty="0"/>
              <a:t>遍歷整張影像，</a:t>
            </a:r>
          </a:p>
          <a:p>
            <a:r>
              <a:rPr lang="zh-TW" altLang="en-US" dirty="0"/>
              <a:t>計算</a:t>
            </a:r>
            <a:r>
              <a:rPr lang="en-US" altLang="zh-TW" dirty="0"/>
              <a:t>Window</a:t>
            </a:r>
            <a:r>
              <a:rPr lang="zh-TW" altLang="en-US" dirty="0"/>
              <a:t>與每個濾波器所有</a:t>
            </a:r>
            <a:r>
              <a:rPr lang="en-US" altLang="zh-TW" dirty="0"/>
              <a:t>pixel</a:t>
            </a:r>
            <a:r>
              <a:rPr lang="zh-TW" altLang="en-US" dirty="0"/>
              <a:t>的歐式距離</a:t>
            </a:r>
            <a:endParaRPr lang="en-US" altLang="zh-TW" dirty="0"/>
          </a:p>
          <a:p>
            <a:r>
              <a:rPr lang="zh-TW" altLang="en-US" dirty="0"/>
              <a:t>將歐式距離輸入高斯函數計算出</a:t>
            </a:r>
            <a:r>
              <a:rPr lang="en-US" altLang="zh-TW" dirty="0"/>
              <a:t>Window</a:t>
            </a:r>
            <a:r>
              <a:rPr lang="zh-TW" altLang="en-US" dirty="0"/>
              <a:t>與各個濾波器，</a:t>
            </a:r>
            <a:endParaRPr lang="en-US" altLang="zh-TW" dirty="0"/>
          </a:p>
          <a:p>
            <a:r>
              <a:rPr lang="zh-TW" altLang="en-US" dirty="0"/>
              <a:t>將距離轉換為相似度，作為模組的響應圖並輸出。</a:t>
            </a:r>
            <a:endParaRPr lang="en-US" altLang="zh-TW" dirty="0"/>
          </a:p>
          <a:p>
            <a:endParaRPr lang="en-US" altLang="zh-TW" dirty="0"/>
          </a:p>
          <a:p>
            <a:r>
              <a:rPr lang="zh-TW" altLang="en-US" dirty="0"/>
              <a:t>而這個做法也會讓模型越訓練越是讓濾波器與他學習到的輸入特徵越來越相似。</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33</a:t>
            </a:fld>
            <a:endParaRPr lang="zh-TW" altLang="en-US"/>
          </a:p>
        </p:txBody>
      </p:sp>
    </p:spTree>
    <p:extLst>
      <p:ext uri="{BB962C8B-B14F-4D97-AF65-F5344CB8AC3E}">
        <p14:creationId xmlns:p14="http://schemas.microsoft.com/office/powerpoint/2010/main" val="42798617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我們接者要介紹的是響應篩選模組，</a:t>
            </a:r>
            <a:endParaRPr lang="en-US" altLang="zh-TW" dirty="0"/>
          </a:p>
          <a:p>
            <a:r>
              <a:rPr lang="zh-TW" altLang="en-US" dirty="0"/>
              <a:t>然而在此之前我們必須要先定義一個名詞，</a:t>
            </a:r>
            <a:endParaRPr lang="en-US" altLang="zh-TW" dirty="0"/>
          </a:p>
          <a:p>
            <a:r>
              <a:rPr lang="zh-TW" altLang="en-US" dirty="0"/>
              <a:t>稱為特徵映射響應圖，簡稱</a:t>
            </a:r>
            <a:r>
              <a:rPr lang="en-US" altLang="zh-TW" dirty="0"/>
              <a:t>RM</a:t>
            </a:r>
            <a:r>
              <a:rPr lang="zh-TW" altLang="en-US" dirty="0"/>
              <a:t>，</a:t>
            </a:r>
            <a:endParaRPr lang="en-US" altLang="zh-TW" dirty="0"/>
          </a:p>
          <a:p>
            <a:r>
              <a:rPr lang="zh-TW" altLang="en-US" dirty="0"/>
              <a:t>其定義為輸入影像在每層卷積模組所得到的輸出，</a:t>
            </a:r>
            <a:endParaRPr lang="en-US" altLang="zh-TW" dirty="0"/>
          </a:p>
          <a:p>
            <a:r>
              <a:rPr lang="zh-TW" altLang="en-US" dirty="0"/>
              <a:t>我們會將</a:t>
            </a:r>
            <a:r>
              <a:rPr lang="en-US" altLang="zh-TW" dirty="0"/>
              <a:t>RM</a:t>
            </a:r>
            <a:r>
              <a:rPr lang="zh-TW" altLang="en-US" dirty="0"/>
              <a:t>接者輸入響應篩選模組，</a:t>
            </a:r>
            <a:endParaRPr lang="en-US" altLang="zh-TW" dirty="0"/>
          </a:p>
          <a:p>
            <a:r>
              <a:rPr lang="zh-TW" altLang="en-US" dirty="0"/>
              <a:t>響應篩選模組會將</a:t>
            </a:r>
            <a:r>
              <a:rPr lang="en-US" altLang="zh-TW" dirty="0"/>
              <a:t>RM</a:t>
            </a:r>
            <a:r>
              <a:rPr lang="zh-TW" altLang="en-US" dirty="0"/>
              <a:t>中響應值較小的值過濾掉後更新</a:t>
            </a:r>
            <a:r>
              <a:rPr lang="en-US" altLang="zh-TW" dirty="0"/>
              <a:t>RM</a:t>
            </a:r>
            <a:r>
              <a:rPr lang="zh-TW" altLang="en-US" dirty="0"/>
              <a:t>。</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34</a:t>
            </a:fld>
            <a:endParaRPr lang="zh-TW" altLang="en-US"/>
          </a:p>
        </p:txBody>
      </p:sp>
    </p:spTree>
    <p:extLst>
      <p:ext uri="{BB962C8B-B14F-4D97-AF65-F5344CB8AC3E}">
        <p14:creationId xmlns:p14="http://schemas.microsoft.com/office/powerpoint/2010/main" val="24239701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接著我們開始正式介紹響應篩選模組，</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dirty="0"/>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35</a:t>
            </a:fld>
            <a:endParaRPr lang="zh-TW" altLang="en-US"/>
          </a:p>
        </p:txBody>
      </p:sp>
    </p:spTree>
    <p:extLst>
      <p:ext uri="{BB962C8B-B14F-4D97-AF65-F5344CB8AC3E}">
        <p14:creationId xmlns:p14="http://schemas.microsoft.com/office/powerpoint/2010/main" val="25707240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響應篩選模組被運用在模型的所有的區塊之中，並接在卷積模組的後面</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36</a:t>
            </a:fld>
            <a:endParaRPr lang="zh-TW" altLang="en-US"/>
          </a:p>
        </p:txBody>
      </p:sp>
    </p:spTree>
    <p:extLst>
      <p:ext uri="{BB962C8B-B14F-4D97-AF65-F5344CB8AC3E}">
        <p14:creationId xmlns:p14="http://schemas.microsoft.com/office/powerpoint/2010/main" val="7603839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buFont typeface="+mj-lt"/>
              <a:buNone/>
            </a:pPr>
            <a:r>
              <a:rPr lang="zh-TW" altLang="en-US" dirty="0"/>
              <a:t>響應篩選模組的功能是過濾</a:t>
            </a:r>
            <a:r>
              <a:rPr lang="en-US" altLang="zh-TW" dirty="0"/>
              <a:t>RM</a:t>
            </a:r>
            <a:r>
              <a:rPr lang="zh-TW" altLang="en-US" dirty="0"/>
              <a:t>，</a:t>
            </a:r>
            <a:endParaRPr lang="en-US" altLang="zh-TW" dirty="0"/>
          </a:p>
          <a:p>
            <a:pPr>
              <a:buFont typeface="+mj-lt"/>
              <a:buNone/>
            </a:pPr>
            <a:r>
              <a:rPr lang="zh-TW" altLang="en-US" dirty="0"/>
              <a:t>保留響應較強的值，</a:t>
            </a:r>
            <a:endParaRPr lang="en-US" altLang="zh-TW" dirty="0"/>
          </a:p>
          <a:p>
            <a:pPr>
              <a:buFont typeface="+mj-lt"/>
              <a:buNone/>
            </a:pPr>
            <a:r>
              <a:rPr lang="zh-TW" altLang="en-US" dirty="0"/>
              <a:t>以便在後續產生可解釋性圖片時效果更佳。</a:t>
            </a:r>
            <a:endParaRPr lang="en-US" altLang="zh-TW" dirty="0"/>
          </a:p>
          <a:p>
            <a:pPr>
              <a:buFont typeface="+mj-lt"/>
              <a:buNone/>
            </a:pPr>
            <a:endParaRPr lang="zh-TW" altLang="en-US" dirty="0"/>
          </a:p>
          <a:p>
            <a:r>
              <a:rPr lang="zh-TW" altLang="en-US" dirty="0"/>
              <a:t>過濾步驟如下：</a:t>
            </a:r>
            <a:endParaRPr lang="en-US" altLang="zh-TW" dirty="0"/>
          </a:p>
          <a:p>
            <a:r>
              <a:rPr lang="zh-TW" altLang="en-US" dirty="0"/>
              <a:t>假設所有</a:t>
            </a:r>
            <a:r>
              <a:rPr lang="en-US" altLang="zh-TW" dirty="0"/>
              <a:t>RM</a:t>
            </a:r>
            <a:r>
              <a:rPr lang="zh-TW" altLang="en-US" dirty="0"/>
              <a:t>的響應值共有</a:t>
            </a:r>
            <a:r>
              <a:rPr lang="en-US" altLang="zh-TW" dirty="0"/>
              <a:t>100</a:t>
            </a:r>
            <a:r>
              <a:rPr lang="zh-TW" altLang="en-US" dirty="0"/>
              <a:t>個，</a:t>
            </a:r>
            <a:endParaRPr lang="en-US" altLang="zh-TW" dirty="0"/>
          </a:p>
          <a:p>
            <a:r>
              <a:rPr lang="zh-TW" altLang="en-US" dirty="0"/>
              <a:t>設定保留的百分比</a:t>
            </a:r>
            <a:r>
              <a:rPr lang="en-US" altLang="zh-TW" dirty="0"/>
              <a:t>p</a:t>
            </a:r>
            <a:r>
              <a:rPr lang="zh-TW" altLang="en-US" dirty="0"/>
              <a:t>，</a:t>
            </a:r>
            <a:endParaRPr lang="en-US" altLang="zh-TW" dirty="0"/>
          </a:p>
          <a:p>
            <a:r>
              <a:rPr lang="zh-TW" altLang="en-US" dirty="0"/>
              <a:t>例如</a:t>
            </a:r>
            <a:r>
              <a:rPr lang="en-US" altLang="zh-TW" dirty="0"/>
              <a:t>5%</a:t>
            </a:r>
            <a:r>
              <a:rPr lang="zh-TW" altLang="en-US" dirty="0"/>
              <a:t>。</a:t>
            </a:r>
            <a:endParaRPr lang="en-US" altLang="zh-TW" dirty="0"/>
          </a:p>
          <a:p>
            <a:r>
              <a:rPr lang="zh-TW" altLang="en-US" dirty="0"/>
              <a:t>找到第</a:t>
            </a:r>
            <a:r>
              <a:rPr lang="en-US" altLang="zh-TW" dirty="0"/>
              <a:t>5</a:t>
            </a:r>
            <a:r>
              <a:rPr lang="zh-TW" altLang="en-US" dirty="0"/>
              <a:t>大的響應值作為閥值，</a:t>
            </a:r>
            <a:endParaRPr lang="en-US" altLang="zh-TW" dirty="0"/>
          </a:p>
          <a:p>
            <a:r>
              <a:rPr lang="zh-TW" altLang="en-US" dirty="0"/>
              <a:t>將所有小於閥值的響應歸</a:t>
            </a:r>
            <a:r>
              <a:rPr lang="en-US" altLang="zh-TW" dirty="0"/>
              <a:t>0</a:t>
            </a:r>
            <a:r>
              <a:rPr lang="zh-TW" altLang="en-US" dirty="0"/>
              <a:t>，</a:t>
            </a:r>
            <a:endParaRPr lang="en-US" altLang="zh-TW" dirty="0"/>
          </a:p>
          <a:p>
            <a:r>
              <a:rPr lang="zh-TW" altLang="en-US" dirty="0"/>
              <a:t>這樣就保留了響應值前</a:t>
            </a:r>
            <a:r>
              <a:rPr lang="en-US" altLang="zh-TW" dirty="0"/>
              <a:t>5%</a:t>
            </a:r>
            <a:r>
              <a:rPr lang="zh-TW" altLang="en-US" dirty="0"/>
              <a:t>的部分。</a:t>
            </a: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37</a:t>
            </a:fld>
            <a:endParaRPr lang="zh-TW" altLang="en-US"/>
          </a:p>
        </p:txBody>
      </p:sp>
    </p:spTree>
    <p:extLst>
      <p:ext uri="{BB962C8B-B14F-4D97-AF65-F5344CB8AC3E}">
        <p14:creationId xmlns:p14="http://schemas.microsoft.com/office/powerpoint/2010/main" val="12378949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最後我們要介紹的模組為</a:t>
            </a:r>
            <a:r>
              <a:rPr lang="zh-TW" altLang="en-US" sz="1200" dirty="0">
                <a:latin typeface="標楷體" panose="03000509000000000000" pitchFamily="65" charset="-120"/>
                <a:ea typeface="標楷體" panose="03000509000000000000" pitchFamily="65" charset="-120"/>
              </a:rPr>
              <a:t>空間合併模組，</a:t>
            </a:r>
            <a:endParaRPr lang="en-US" altLang="zh-TW" sz="12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38</a:t>
            </a:fld>
            <a:endParaRPr lang="zh-TW" altLang="en-US"/>
          </a:p>
        </p:txBody>
      </p:sp>
    </p:spTree>
    <p:extLst>
      <p:ext uri="{BB962C8B-B14F-4D97-AF65-F5344CB8AC3E}">
        <p14:creationId xmlns:p14="http://schemas.microsoft.com/office/powerpoint/2010/main" val="23143630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空間合併模組也被運用在所有區塊的尾端，</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39</a:t>
            </a:fld>
            <a:endParaRPr lang="zh-TW" altLang="en-US"/>
          </a:p>
        </p:txBody>
      </p:sp>
    </p:spTree>
    <p:extLst>
      <p:ext uri="{BB962C8B-B14F-4D97-AF65-F5344CB8AC3E}">
        <p14:creationId xmlns:p14="http://schemas.microsoft.com/office/powerpoint/2010/main" val="13558849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Font typeface="Arial" panose="020B0604020202020204" pitchFamily="34" charset="0"/>
              <a:buNone/>
            </a:pPr>
            <a:r>
              <a:rPr lang="zh-TW" altLang="en-US" sz="1200" dirty="0">
                <a:latin typeface="標楷體" panose="03000509000000000000" pitchFamily="65" charset="-120"/>
                <a:ea typeface="標楷體" panose="03000509000000000000" pitchFamily="65" charset="-120"/>
              </a:rPr>
              <a:t>隨著深度學習的蓬勃發展，</a:t>
            </a:r>
            <a:endParaRPr lang="en-US" altLang="zh-TW" sz="1200" dirty="0">
              <a:latin typeface="標楷體" panose="03000509000000000000" pitchFamily="65" charset="-120"/>
              <a:ea typeface="標楷體" panose="03000509000000000000" pitchFamily="65" charset="-120"/>
            </a:endParaRPr>
          </a:p>
          <a:p>
            <a:pPr marL="0" indent="0">
              <a:buFont typeface="Arial" panose="020B0604020202020204" pitchFamily="34" charset="0"/>
              <a:buNone/>
            </a:pPr>
            <a:r>
              <a:rPr lang="zh-TW" altLang="en-US" sz="1200" dirty="0">
                <a:latin typeface="標楷體" panose="03000509000000000000" pitchFamily="65" charset="-120"/>
                <a:ea typeface="標楷體" panose="03000509000000000000" pitchFamily="65" charset="-120"/>
              </a:rPr>
              <a:t>人工智慧的應用也漸漸普及到各行各業。</a:t>
            </a:r>
            <a:endParaRPr lang="en-US" altLang="zh-TW" sz="1200" dirty="0">
              <a:latin typeface="標楷體" panose="03000509000000000000" pitchFamily="65" charset="-120"/>
              <a:ea typeface="標楷體" panose="03000509000000000000" pitchFamily="65" charset="-120"/>
            </a:endParaRPr>
          </a:p>
          <a:p>
            <a:pPr marL="0" indent="0">
              <a:buFont typeface="Arial" panose="020B0604020202020204" pitchFamily="34" charset="0"/>
              <a:buNone/>
            </a:pPr>
            <a:r>
              <a:rPr lang="zh-TW" altLang="en-US" sz="1200" dirty="0">
                <a:latin typeface="標楷體" panose="03000509000000000000" pitchFamily="65" charset="-120"/>
                <a:ea typeface="標楷體" panose="03000509000000000000" pitchFamily="65" charset="-120"/>
              </a:rPr>
              <a:t>然而，現在大部分模型卻為</a:t>
            </a:r>
            <a:r>
              <a:rPr lang="en-US" altLang="zh-TW" sz="1200" dirty="0">
                <a:latin typeface="標楷體" panose="03000509000000000000" pitchFamily="65" charset="-120"/>
                <a:ea typeface="標楷體" panose="03000509000000000000" pitchFamily="65" charset="-120"/>
              </a:rPr>
              <a:t>“</a:t>
            </a:r>
            <a:r>
              <a:rPr lang="zh-TW" altLang="en-US" sz="1200" dirty="0">
                <a:latin typeface="標楷體" panose="03000509000000000000" pitchFamily="65" charset="-120"/>
                <a:ea typeface="標楷體" panose="03000509000000000000" pitchFamily="65" charset="-120"/>
              </a:rPr>
              <a:t>黑盒</a:t>
            </a:r>
            <a:r>
              <a:rPr lang="en-US" altLang="zh-TW" sz="1200" dirty="0">
                <a:latin typeface="標楷體" panose="03000509000000000000" pitchFamily="65" charset="-120"/>
                <a:ea typeface="標楷體" panose="03000509000000000000" pitchFamily="65" charset="-120"/>
              </a:rPr>
              <a:t>”</a:t>
            </a:r>
            <a:r>
              <a:rPr lang="zh-TW" altLang="en-US" sz="1200" dirty="0">
                <a:latin typeface="標楷體" panose="03000509000000000000" pitchFamily="65" charset="-120"/>
                <a:ea typeface="標楷體" panose="03000509000000000000" pitchFamily="65" charset="-120"/>
              </a:rPr>
              <a:t>模型，</a:t>
            </a:r>
            <a:endParaRPr lang="en-US" altLang="zh-TW" sz="1200" dirty="0">
              <a:latin typeface="標楷體" panose="03000509000000000000" pitchFamily="65" charset="-120"/>
              <a:ea typeface="標楷體" panose="03000509000000000000" pitchFamily="65" charset="-120"/>
            </a:endParaRPr>
          </a:p>
          <a:p>
            <a:pPr marL="0" indent="0">
              <a:buFont typeface="Arial" panose="020B0604020202020204" pitchFamily="34" charset="0"/>
              <a:buNone/>
            </a:pPr>
            <a:r>
              <a:rPr lang="zh-TW" altLang="en-US" sz="1200" dirty="0">
                <a:latin typeface="標楷體" panose="03000509000000000000" pitchFamily="65" charset="-120"/>
                <a:ea typeface="標楷體" panose="03000509000000000000" pitchFamily="65" charset="-120"/>
              </a:rPr>
              <a:t>雖然了解運作原理，</a:t>
            </a:r>
            <a:endParaRPr lang="en-US" altLang="zh-TW" sz="1200" dirty="0">
              <a:latin typeface="標楷體" panose="03000509000000000000" pitchFamily="65" charset="-120"/>
              <a:ea typeface="標楷體" panose="03000509000000000000" pitchFamily="65" charset="-120"/>
            </a:endParaRPr>
          </a:p>
          <a:p>
            <a:pPr marL="0" indent="0">
              <a:buFont typeface="Arial" panose="020B0604020202020204" pitchFamily="34" charset="0"/>
              <a:buNone/>
            </a:pPr>
            <a:r>
              <a:rPr lang="zh-TW" altLang="en-US" sz="1200" dirty="0">
                <a:latin typeface="標楷體" panose="03000509000000000000" pitchFamily="65" charset="-120"/>
                <a:ea typeface="標楷體" panose="03000509000000000000" pitchFamily="65" charset="-120"/>
              </a:rPr>
              <a:t>卻無法得知做出預測的具體根據與邏輯，</a:t>
            </a:r>
            <a:endParaRPr lang="en-US" altLang="zh-TW" sz="1200" dirty="0">
              <a:latin typeface="標楷體" panose="03000509000000000000" pitchFamily="65" charset="-120"/>
              <a:ea typeface="標楷體" panose="03000509000000000000" pitchFamily="65" charset="-120"/>
            </a:endParaRPr>
          </a:p>
          <a:p>
            <a:pPr marL="0" indent="0">
              <a:buFont typeface="Arial" panose="020B0604020202020204" pitchFamily="34" charset="0"/>
              <a:buNone/>
            </a:pPr>
            <a:r>
              <a:rPr lang="zh-TW" altLang="en-US" sz="1200" dirty="0">
                <a:latin typeface="標楷體" panose="03000509000000000000" pitchFamily="65" charset="-120"/>
                <a:ea typeface="標楷體" panose="03000509000000000000" pitchFamily="65" charset="-120"/>
              </a:rPr>
              <a:t>這在金融和醫療等重要領域中是無法被接受的。</a:t>
            </a:r>
            <a:endParaRPr lang="en-US" altLang="zh-TW" sz="1200" dirty="0">
              <a:latin typeface="標楷體" panose="03000509000000000000" pitchFamily="65" charset="-120"/>
              <a:ea typeface="標楷體" panose="03000509000000000000" pitchFamily="65" charset="-120"/>
            </a:endParaRPr>
          </a:p>
          <a:p>
            <a:endParaRPr lang="zh-TW" altLang="en-US" dirty="0"/>
          </a:p>
          <a:p>
            <a:r>
              <a:rPr lang="zh-TW" altLang="en-US" dirty="0"/>
              <a:t>此外，</a:t>
            </a:r>
            <a:endParaRPr lang="en-US" altLang="zh-TW" dirty="0"/>
          </a:p>
          <a:p>
            <a:r>
              <a:rPr lang="zh-TW" altLang="en-US" dirty="0"/>
              <a:t>在</a:t>
            </a:r>
            <a:r>
              <a:rPr lang="en-US" altLang="zh-TW" dirty="0"/>
              <a:t>2016</a:t>
            </a:r>
            <a:r>
              <a:rPr lang="zh-TW" altLang="en-US" dirty="0"/>
              <a:t>年美國國防部將可解釋性人工智慧加入國防高等研究署的第三代人工智慧計畫，</a:t>
            </a:r>
          </a:p>
          <a:p>
            <a:r>
              <a:rPr lang="zh-TW" altLang="en-US" dirty="0"/>
              <a:t>和同年歐盟通過的</a:t>
            </a:r>
            <a:r>
              <a:rPr lang="en-US" altLang="zh-TW" dirty="0"/>
              <a:t>《</a:t>
            </a:r>
            <a:r>
              <a:rPr lang="zh-TW" altLang="en-US" dirty="0"/>
              <a:t>一般資料保護原則</a:t>
            </a:r>
            <a:r>
              <a:rPr lang="en-US" altLang="zh-TW" dirty="0"/>
              <a:t>》</a:t>
            </a:r>
            <a:r>
              <a:rPr lang="zh-TW" altLang="en-US" dirty="0"/>
              <a:t>中裡面規範</a:t>
            </a:r>
            <a:r>
              <a:rPr lang="zh-TW" altLang="en-US" sz="1200" dirty="0">
                <a:latin typeface="標楷體" panose="03000509000000000000" pitchFamily="65" charset="-120"/>
                <a:ea typeface="標楷體" panose="03000509000000000000" pitchFamily="65" charset="-120"/>
              </a:rPr>
              <a:t>使用者有獲得獲得決策背後理由的權利</a:t>
            </a:r>
            <a:r>
              <a:rPr lang="zh-TW" altLang="en-US" dirty="0"/>
              <a:t>，</a:t>
            </a:r>
          </a:p>
          <a:p>
            <a:r>
              <a:rPr lang="zh-TW" altLang="en-US" dirty="0"/>
              <a:t>從以上重要政策也證明了可解釋性人工智慧不僅在學術、企業外甚至到國家層面都被視為重要項目</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a:t>
            </a:fld>
            <a:endParaRPr lang="zh-TW" altLang="en-US"/>
          </a:p>
        </p:txBody>
      </p:sp>
    </p:spTree>
    <p:extLst>
      <p:ext uri="{BB962C8B-B14F-4D97-AF65-F5344CB8AC3E}">
        <p14:creationId xmlns:p14="http://schemas.microsoft.com/office/powerpoint/2010/main" val="8838193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其概念是模擬皮層的層狀合併架構和眼球跳動的概念，</a:t>
            </a:r>
            <a:endParaRPr lang="en-US" altLang="zh-TW" dirty="0"/>
          </a:p>
          <a:p>
            <a:r>
              <a:rPr lang="zh-TW" altLang="en-US" dirty="0"/>
              <a:t>運用不同的加權參數值模擬眼球跳動的順序，</a:t>
            </a:r>
            <a:endParaRPr lang="en-US" altLang="zh-TW" dirty="0"/>
          </a:p>
          <a:p>
            <a:r>
              <a:rPr lang="zh-TW" altLang="en-US" dirty="0"/>
              <a:t>將</a:t>
            </a:r>
            <a:r>
              <a:rPr lang="en-US" altLang="zh-TW" dirty="0"/>
              <a:t>RM</a:t>
            </a:r>
            <a:r>
              <a:rPr lang="zh-TW" altLang="en-US" dirty="0"/>
              <a:t>根據其位置對應到不同的加權參數，</a:t>
            </a:r>
            <a:endParaRPr lang="en-US" altLang="zh-TW" dirty="0"/>
          </a:p>
          <a:p>
            <a:r>
              <a:rPr lang="zh-TW" altLang="en-US" dirty="0"/>
              <a:t>模擬眼球看到</a:t>
            </a:r>
            <a:r>
              <a:rPr lang="en-US" altLang="zh-TW" dirty="0"/>
              <a:t>RM</a:t>
            </a:r>
            <a:r>
              <a:rPr lang="zh-TW" altLang="en-US" dirty="0"/>
              <a:t>的順序來進行合併，</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合併的結果稱為累積特徵映射響應圖</a:t>
            </a:r>
            <a:r>
              <a:rPr lang="en-US" altLang="zh-TW" dirty="0"/>
              <a:t>(ARM)</a:t>
            </a:r>
            <a:r>
              <a:rPr lang="zh-TW" altLang="en-US" dirty="0"/>
              <a:t>，並輸出到下一層高斯卷積中。</a:t>
            </a:r>
            <a:endParaRPr lang="en-US" altLang="zh-TW" dirty="0"/>
          </a:p>
          <a:p>
            <a:r>
              <a:rPr lang="zh-TW" altLang="en-US" dirty="0"/>
              <a:t>這個模組使得下一層卷積模組能夠在考慮特徵空間位置的前提下學習更大範圍的特徵。</a:t>
            </a:r>
            <a:endParaRPr lang="en-US" altLang="zh-TW" dirty="0"/>
          </a:p>
          <a:p>
            <a:endParaRPr lang="en-US" altLang="zh-TW" dirty="0"/>
          </a:p>
          <a:p>
            <a:r>
              <a:rPr lang="zh-TW" altLang="en-US" dirty="0"/>
              <a:t>其合併步驟如下</a:t>
            </a:r>
            <a:r>
              <a:rPr lang="en-US" altLang="zh-TW" dirty="0"/>
              <a:t>:</a:t>
            </a:r>
          </a:p>
          <a:p>
            <a:r>
              <a:rPr lang="zh-TW" altLang="en-US" dirty="0"/>
              <a:t>從</a:t>
            </a:r>
            <a:r>
              <a:rPr lang="en-US" altLang="zh-TW" dirty="0"/>
              <a:t>0.9</a:t>
            </a:r>
            <a:r>
              <a:rPr lang="zh-TW" altLang="en-US" dirty="0"/>
              <a:t>到</a:t>
            </a:r>
            <a:r>
              <a:rPr lang="en-US" altLang="zh-TW" dirty="0"/>
              <a:t>0.99</a:t>
            </a:r>
            <a:r>
              <a:rPr lang="zh-TW" altLang="en-US" dirty="0"/>
              <a:t>之間等距採樣由小到大取</a:t>
            </a:r>
            <a:r>
              <a:rPr lang="en-US" altLang="zh-TW" dirty="0"/>
              <a:t>k</a:t>
            </a:r>
            <a:r>
              <a:rPr lang="zh-TW" altLang="en-US" dirty="0"/>
              <a:t>個值稱為</a:t>
            </a:r>
            <a:r>
              <a:rPr lang="en-US" altLang="zh-TW" dirty="0"/>
              <a:t>beta</a:t>
            </a:r>
            <a:r>
              <a:rPr lang="zh-TW" altLang="en-US" dirty="0"/>
              <a:t> </a:t>
            </a:r>
            <a:r>
              <a:rPr lang="en-US" altLang="zh-TW" dirty="0"/>
              <a:t>k</a:t>
            </a:r>
          </a:p>
          <a:p>
            <a:r>
              <a:rPr lang="en-US" altLang="zh-TW" dirty="0"/>
              <a:t>K</a:t>
            </a:r>
            <a:r>
              <a:rPr lang="zh-TW" altLang="en-US" dirty="0"/>
              <a:t>值越小</a:t>
            </a:r>
            <a:r>
              <a:rPr lang="en-US" altLang="zh-TW" dirty="0"/>
              <a:t>beta k</a:t>
            </a:r>
            <a:r>
              <a:rPr lang="zh-TW" altLang="en-US" dirty="0"/>
              <a:t> 越小代表越早被眼睛注視，</a:t>
            </a:r>
            <a:r>
              <a:rPr lang="en-US" altLang="zh-TW" dirty="0"/>
              <a:t>k</a:t>
            </a:r>
            <a:r>
              <a:rPr lang="zh-TW" altLang="en-US" dirty="0"/>
              <a:t>值越大</a:t>
            </a:r>
            <a:r>
              <a:rPr lang="en-US" altLang="zh-TW" dirty="0"/>
              <a:t>beta k</a:t>
            </a:r>
            <a:r>
              <a:rPr lang="zh-TW" altLang="en-US" dirty="0"/>
              <a:t>越大代表約晚被注視，</a:t>
            </a:r>
            <a:endParaRPr lang="en-US" altLang="zh-TW" dirty="0"/>
          </a:p>
          <a:p>
            <a:r>
              <a:rPr lang="zh-TW" altLang="en-US" dirty="0"/>
              <a:t>並按照</a:t>
            </a:r>
            <a:r>
              <a:rPr lang="en-US" altLang="zh-TW" dirty="0"/>
              <a:t>RM</a:t>
            </a:r>
            <a:r>
              <a:rPr lang="zh-TW" altLang="en-US" dirty="0"/>
              <a:t>位置將</a:t>
            </a:r>
            <a:r>
              <a:rPr lang="en-US" altLang="zh-TW" dirty="0"/>
              <a:t>RM</a:t>
            </a:r>
            <a:r>
              <a:rPr lang="zh-TW" altLang="en-US" dirty="0"/>
              <a:t>和</a:t>
            </a:r>
            <a:r>
              <a:rPr lang="en-US" altLang="zh-TW" dirty="0"/>
              <a:t>beta k</a:t>
            </a:r>
            <a:r>
              <a:rPr lang="zh-TW" altLang="en-US" dirty="0"/>
              <a:t>相乘並加總。</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40</a:t>
            </a:fld>
            <a:endParaRPr lang="zh-TW" altLang="en-US"/>
          </a:p>
        </p:txBody>
      </p:sp>
    </p:spTree>
    <p:extLst>
      <p:ext uri="{BB962C8B-B14F-4D97-AF65-F5344CB8AC3E}">
        <p14:creationId xmlns:p14="http://schemas.microsoft.com/office/powerpoint/2010/main" val="31667481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其合併示意圖如螢幕上面所示。</a:t>
            </a:r>
            <a:endParaRPr lang="en-US" altLang="zh-TW" dirty="0"/>
          </a:p>
          <a:p>
            <a:r>
              <a:rPr lang="zh-TW" altLang="en-US" dirty="0"/>
              <a:t>對於模型中模組的介紹到此結束。</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41</a:t>
            </a:fld>
            <a:endParaRPr lang="zh-TW" altLang="en-US"/>
          </a:p>
        </p:txBody>
      </p:sp>
    </p:spTree>
    <p:extLst>
      <p:ext uri="{BB962C8B-B14F-4D97-AF65-F5344CB8AC3E}">
        <p14:creationId xmlns:p14="http://schemas.microsoft.com/office/powerpoint/2010/main" val="4811694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接著我們要介紹的是模型的可解釋性</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42</a:t>
            </a:fld>
            <a:endParaRPr lang="zh-TW" altLang="en-US"/>
          </a:p>
        </p:txBody>
      </p:sp>
    </p:spTree>
    <p:extLst>
      <p:ext uri="{BB962C8B-B14F-4D97-AF65-F5344CB8AC3E}">
        <p14:creationId xmlns:p14="http://schemas.microsoft.com/office/powerpoint/2010/main" val="270665209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在正式開始介紹我們先簡單的回顧一下名詞的定義，</a:t>
            </a:r>
            <a:endParaRPr lang="en-US" altLang="zh-TW" dirty="0"/>
          </a:p>
          <a:p>
            <a:r>
              <a:rPr lang="en-US" altLang="zh-TW" dirty="0"/>
              <a:t>RM</a:t>
            </a:r>
            <a:r>
              <a:rPr lang="zh-TW" altLang="en-US" dirty="0"/>
              <a:t>為每層卷積模組的輸出</a:t>
            </a:r>
            <a:endParaRPr lang="en-US" altLang="zh-TW" dirty="0"/>
          </a:p>
          <a:p>
            <a:r>
              <a:rPr lang="en-US" altLang="zh-TW" dirty="0"/>
              <a:t>ARM</a:t>
            </a:r>
            <a:r>
              <a:rPr lang="zh-TW" altLang="en-US" dirty="0"/>
              <a:t>則是</a:t>
            </a:r>
            <a:r>
              <a:rPr lang="en-US" altLang="zh-TW" dirty="0"/>
              <a:t>RM</a:t>
            </a:r>
            <a:r>
              <a:rPr lang="zh-TW" altLang="en-US" dirty="0"/>
              <a:t>進行空間合併後的輸出</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43</a:t>
            </a:fld>
            <a:endParaRPr lang="zh-TW" altLang="en-US"/>
          </a:p>
        </p:txBody>
      </p:sp>
    </p:spTree>
    <p:extLst>
      <p:ext uri="{BB962C8B-B14F-4D97-AF65-F5344CB8AC3E}">
        <p14:creationId xmlns:p14="http://schemas.microsoft.com/office/powerpoint/2010/main" val="117418674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接著我們正式開始介紹</a:t>
            </a:r>
            <a:endParaRPr lang="en-US" altLang="zh-TW" dirty="0"/>
          </a:p>
          <a:p>
            <a:r>
              <a:rPr lang="zh-TW" altLang="en-US" dirty="0"/>
              <a:t>首先我們要先介紹一個名詞</a:t>
            </a:r>
            <a:endParaRPr lang="en-US" altLang="zh-TW" dirty="0"/>
          </a:p>
          <a:p>
            <a:r>
              <a:rPr lang="zh-TW" altLang="en-US" dirty="0"/>
              <a:t>特徵映射圖之對應影像，簡稱</a:t>
            </a:r>
            <a:r>
              <a:rPr lang="en-US" altLang="zh-TW" dirty="0"/>
              <a:t>CI</a:t>
            </a:r>
          </a:p>
          <a:p>
            <a:r>
              <a:rPr lang="zh-TW" altLang="en-US" dirty="0"/>
              <a:t>所謂的</a:t>
            </a:r>
            <a:r>
              <a:rPr lang="en-US" altLang="zh-TW" dirty="0"/>
              <a:t>CI</a:t>
            </a:r>
            <a:r>
              <a:rPr lang="zh-TW" altLang="en-US" dirty="0"/>
              <a:t>的定義是</a:t>
            </a:r>
            <a:r>
              <a:rPr lang="zh-TW" altLang="en-US" sz="1200" dirty="0"/>
              <a:t>記錄資料集中所有影像對特定濾波器的反應，從中選出與該濾波器有最大的反應的影像，並該影像視為該濾波器的對應影像。</a:t>
            </a:r>
            <a:endParaRPr lang="en-US" altLang="zh-TW" dirty="0"/>
          </a:p>
          <a:p>
            <a:r>
              <a:rPr lang="zh-TW" altLang="en-US" dirty="0"/>
              <a:t>其目的在於根據我們前面所介紹高斯卷積的原理，</a:t>
            </a:r>
            <a:endParaRPr lang="en-US" altLang="zh-TW" dirty="0"/>
          </a:p>
          <a:p>
            <a:r>
              <a:rPr lang="zh-TW" altLang="en-US" dirty="0"/>
              <a:t>高斯卷積是透過讓濾波器與輸入特徵的相似度的提高來記錄濾波器學習到的影像特徵，</a:t>
            </a:r>
            <a:endParaRPr lang="en-US" altLang="zh-TW" dirty="0"/>
          </a:p>
          <a:p>
            <a:r>
              <a:rPr lang="zh-TW" altLang="en-US" dirty="0"/>
              <a:t>然而除了色彩感知區塊與輪廓感知區塊之外，後續的特徵傳遞區塊的輸入均是前一層的</a:t>
            </a:r>
            <a:r>
              <a:rPr lang="en-US" altLang="zh-TW" dirty="0"/>
              <a:t>ARM</a:t>
            </a:r>
            <a:r>
              <a:rPr lang="zh-TW" altLang="en-US" dirty="0"/>
              <a:t>，</a:t>
            </a:r>
            <a:endParaRPr lang="en-US" altLang="zh-TW" dirty="0"/>
          </a:p>
          <a:p>
            <a:r>
              <a:rPr lang="zh-TW" altLang="en-US" dirty="0"/>
              <a:t>因此他們的濾波器也無法被人類所理解，</a:t>
            </a:r>
            <a:endParaRPr lang="en-US" altLang="zh-TW" dirty="0"/>
          </a:p>
          <a:p>
            <a:r>
              <a:rPr lang="zh-TW" altLang="en-US" dirty="0"/>
              <a:t>所以我們需要透過 </a:t>
            </a:r>
            <a:r>
              <a:rPr lang="en-US" altLang="zh-TW" dirty="0"/>
              <a:t>CI </a:t>
            </a:r>
            <a:r>
              <a:rPr lang="zh-TW" altLang="en-US" dirty="0"/>
              <a:t>來找出濾波器與何種影像最相似，幫助使用者理解濾波器所學習到特徵的長相。</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44</a:t>
            </a:fld>
            <a:endParaRPr lang="zh-TW" altLang="en-US"/>
          </a:p>
        </p:txBody>
      </p:sp>
    </p:spTree>
    <p:extLst>
      <p:ext uri="{BB962C8B-B14F-4D97-AF65-F5344CB8AC3E}">
        <p14:creationId xmlns:p14="http://schemas.microsoft.com/office/powerpoint/2010/main" val="28010673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我們在這邊會介紹</a:t>
            </a:r>
            <a:r>
              <a:rPr lang="en-US" altLang="zh-TW" dirty="0"/>
              <a:t>CI</a:t>
            </a:r>
            <a:r>
              <a:rPr lang="zh-TW" altLang="en-US" dirty="0"/>
              <a:t>的產生方式，</a:t>
            </a:r>
          </a:p>
          <a:p>
            <a:r>
              <a:rPr lang="zh-TW" altLang="en-US" dirty="0"/>
              <a:t>首先我們會選擇一個目標濾波器，</a:t>
            </a:r>
          </a:p>
          <a:p>
            <a:r>
              <a:rPr lang="zh-TW" altLang="en-US" dirty="0"/>
              <a:t>這裡假設我們選擇的目標濾波器是輪廓的特徵傳遞區塊的第一層</a:t>
            </a:r>
            <a:r>
              <a:rPr lang="en-US" altLang="zh-TW" dirty="0"/>
              <a:t>(</a:t>
            </a:r>
            <a:r>
              <a:rPr lang="zh-TW" altLang="en-US" dirty="0"/>
              <a:t>也就是圖片中橙色的濾波器</a:t>
            </a:r>
            <a:r>
              <a:rPr lang="en-US" altLang="zh-TW" dirty="0"/>
              <a:t>)</a:t>
            </a:r>
            <a:r>
              <a:rPr lang="zh-TW" altLang="en-US" dirty="0"/>
              <a:t>，</a:t>
            </a:r>
          </a:p>
          <a:p>
            <a:r>
              <a:rPr lang="zh-TW" altLang="en-US" dirty="0"/>
              <a:t>接著我們會找出訓練資料集對這個濾波器產生的所有響應值</a:t>
            </a:r>
            <a:r>
              <a:rPr lang="en-US" altLang="zh-TW" dirty="0"/>
              <a:t>(</a:t>
            </a:r>
            <a:r>
              <a:rPr lang="zh-TW" altLang="en-US" dirty="0"/>
              <a:t>也就是圖片中的綠色部分</a:t>
            </a:r>
            <a:r>
              <a:rPr lang="en-US" altLang="zh-TW" dirty="0"/>
              <a:t>)</a:t>
            </a:r>
            <a:r>
              <a:rPr lang="zh-TW" altLang="en-US" dirty="0"/>
              <a:t>，</a:t>
            </a:r>
          </a:p>
          <a:p>
            <a:r>
              <a:rPr lang="zh-TW" altLang="en-US" dirty="0"/>
              <a:t>從裡面找出最大的響應值</a:t>
            </a:r>
            <a:r>
              <a:rPr lang="en-US" altLang="zh-TW" dirty="0"/>
              <a:t>(</a:t>
            </a:r>
            <a:r>
              <a:rPr lang="zh-TW" altLang="en-US" dirty="0"/>
              <a:t>假設為圖片中紅色的部分</a:t>
            </a:r>
            <a:r>
              <a:rPr lang="en-US" altLang="zh-TW" dirty="0"/>
              <a:t>)</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45</a:t>
            </a:fld>
            <a:endParaRPr lang="zh-TW" altLang="en-US"/>
          </a:p>
        </p:txBody>
      </p:sp>
    </p:spTree>
    <p:extLst>
      <p:ext uri="{BB962C8B-B14F-4D97-AF65-F5344CB8AC3E}">
        <p14:creationId xmlns:p14="http://schemas.microsoft.com/office/powerpoint/2010/main" val="28961428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在找到最大的響應值後，</a:t>
            </a:r>
          </a:p>
          <a:p>
            <a:r>
              <a:rPr lang="zh-TW" altLang="en-US" dirty="0"/>
              <a:t>我們會回去追朔是哪個</a:t>
            </a:r>
            <a:r>
              <a:rPr lang="en-US" altLang="zh-TW" dirty="0"/>
              <a:t>Slide Window </a:t>
            </a:r>
            <a:r>
              <a:rPr lang="zh-TW" altLang="en-US" dirty="0"/>
              <a:t>與目標濾波器產生了這個最大響應值，</a:t>
            </a:r>
          </a:p>
          <a:p>
            <a:r>
              <a:rPr lang="zh-TW" altLang="en-US" dirty="0"/>
              <a:t>其過程如上圖中紅色線條的部分，</a:t>
            </a:r>
          </a:p>
          <a:p>
            <a:r>
              <a:rPr lang="zh-TW" altLang="en-US" dirty="0"/>
              <a:t>我們先找到是哪個</a:t>
            </a:r>
            <a:r>
              <a:rPr lang="en-US" altLang="zh-TW" dirty="0"/>
              <a:t>ARM</a:t>
            </a:r>
            <a:r>
              <a:rPr lang="zh-TW" altLang="en-US" dirty="0"/>
              <a:t>與目標濾波器經過卷積後產生了最大響應值，</a:t>
            </a:r>
          </a:p>
          <a:p>
            <a:r>
              <a:rPr lang="zh-TW" altLang="en-US" dirty="0"/>
              <a:t>根據卷積的原理我們可以找到是這個紅色</a:t>
            </a:r>
            <a:r>
              <a:rPr lang="en-US" altLang="zh-TW" dirty="0"/>
              <a:t>ARM</a:t>
            </a:r>
            <a:r>
              <a:rPr lang="zh-TW" altLang="en-US" dirty="0"/>
              <a:t>與目標濾波器產生最大響應值，</a:t>
            </a:r>
          </a:p>
          <a:p>
            <a:r>
              <a:rPr lang="zh-TW" altLang="en-US" dirty="0"/>
              <a:t>而這個紅色的</a:t>
            </a:r>
            <a:r>
              <a:rPr lang="en-US" altLang="zh-TW" dirty="0"/>
              <a:t>ARM</a:t>
            </a:r>
            <a:r>
              <a:rPr lang="zh-TW" altLang="en-US" dirty="0"/>
              <a:t>由是由圖中</a:t>
            </a:r>
            <a:r>
              <a:rPr lang="en-US" altLang="zh-TW" dirty="0"/>
              <a:t>4</a:t>
            </a:r>
            <a:r>
              <a:rPr lang="zh-TW" altLang="en-US" dirty="0"/>
              <a:t>個紅色的</a:t>
            </a:r>
            <a:r>
              <a:rPr lang="en-US" altLang="zh-TW" dirty="0"/>
              <a:t>RM</a:t>
            </a:r>
            <a:r>
              <a:rPr lang="zh-TW" altLang="en-US" dirty="0"/>
              <a:t>進行空間合併所形成的，</a:t>
            </a:r>
          </a:p>
          <a:p>
            <a:r>
              <a:rPr lang="zh-TW" altLang="en-US" dirty="0"/>
              <a:t>最後找到這</a:t>
            </a:r>
            <a:r>
              <a:rPr lang="en-US" altLang="zh-TW" dirty="0"/>
              <a:t>4</a:t>
            </a:r>
            <a:r>
              <a:rPr lang="zh-TW" altLang="en-US" dirty="0"/>
              <a:t>個紅色的</a:t>
            </a:r>
            <a:r>
              <a:rPr lang="en-US" altLang="zh-TW" dirty="0"/>
              <a:t>RM</a:t>
            </a:r>
            <a:r>
              <a:rPr lang="zh-TW" altLang="en-US" dirty="0"/>
              <a:t>是由紅色框中這四個</a:t>
            </a:r>
            <a:r>
              <a:rPr lang="en-US" altLang="zh-TW" dirty="0"/>
              <a:t>Slide Window</a:t>
            </a:r>
            <a:r>
              <a:rPr lang="zh-TW" altLang="en-US" dirty="0"/>
              <a:t>經過第一層卷積後所輸出的</a:t>
            </a:r>
            <a:r>
              <a:rPr lang="en-US" altLang="zh-TW" dirty="0"/>
              <a:t>RM</a:t>
            </a:r>
            <a:r>
              <a:rPr lang="zh-TW" altLang="en-US" dirty="0"/>
              <a:t>。</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46</a:t>
            </a:fld>
            <a:endParaRPr lang="zh-TW" altLang="en-US"/>
          </a:p>
        </p:txBody>
      </p:sp>
    </p:spTree>
    <p:extLst>
      <p:ext uri="{BB962C8B-B14F-4D97-AF65-F5344CB8AC3E}">
        <p14:creationId xmlns:p14="http://schemas.microsoft.com/office/powerpoint/2010/main" val="4760450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我們在這裡將剛剛的</a:t>
            </a:r>
            <a:r>
              <a:rPr lang="en-US" altLang="zh-TW" dirty="0"/>
              <a:t>4</a:t>
            </a:r>
            <a:r>
              <a:rPr lang="zh-TW" altLang="en-US" dirty="0"/>
              <a:t>個</a:t>
            </a:r>
            <a:r>
              <a:rPr lang="en-US" altLang="zh-TW" dirty="0"/>
              <a:t>Slide Window</a:t>
            </a:r>
            <a:r>
              <a:rPr lang="zh-TW" altLang="en-US" dirty="0"/>
              <a:t>找出來，</a:t>
            </a:r>
          </a:p>
          <a:p>
            <a:r>
              <a:rPr lang="zh-TW" altLang="en-US" dirty="0"/>
              <a:t>由剛剛的介紹我們可以知道，</a:t>
            </a:r>
          </a:p>
          <a:p>
            <a:r>
              <a:rPr lang="zh-TW" altLang="en-US" dirty="0"/>
              <a:t>這四張</a:t>
            </a:r>
            <a:r>
              <a:rPr lang="en-US" altLang="zh-TW" dirty="0"/>
              <a:t>Slide Window</a:t>
            </a:r>
            <a:r>
              <a:rPr lang="zh-TW" altLang="en-US" dirty="0"/>
              <a:t>能夠與目標濾波器產生最大的響應值，</a:t>
            </a:r>
          </a:p>
          <a:p>
            <a:r>
              <a:rPr lang="zh-TW" altLang="en-US" dirty="0"/>
              <a:t>而最大的響應值根據之前介紹高斯卷積模組的計算方式，</a:t>
            </a:r>
          </a:p>
          <a:p>
            <a:r>
              <a:rPr lang="zh-TW" altLang="en-US" dirty="0"/>
              <a:t>代表的是和目標濾波器學習到的特徵最為相似。</a:t>
            </a:r>
          </a:p>
          <a:p>
            <a:r>
              <a:rPr lang="zh-TW" altLang="en-US" dirty="0"/>
              <a:t>因此我們將這四張影像組成一張完整影像，</a:t>
            </a:r>
          </a:p>
          <a:p>
            <a:r>
              <a:rPr lang="zh-TW" altLang="en-US" dirty="0"/>
              <a:t>並將這個影像設定成為目標濾波器的對應影像，也就是</a:t>
            </a:r>
            <a:r>
              <a:rPr lang="en-US" altLang="zh-TW" dirty="0"/>
              <a:t>CI</a:t>
            </a:r>
            <a:r>
              <a:rPr lang="zh-TW" altLang="en-US" dirty="0"/>
              <a:t>。</a:t>
            </a:r>
            <a:endParaRPr lang="en-US" altLang="zh-TW" dirty="0"/>
          </a:p>
          <a:p>
            <a:endParaRPr lang="en-US" altLang="zh-TW" dirty="0"/>
          </a:p>
          <a:p>
            <a:r>
              <a:rPr lang="zh-TW" altLang="en-US" dirty="0"/>
              <a:t>由於有空間合併模組的存在，因此每層的濾波器所學習到的特徵的大小也會有所不同，</a:t>
            </a:r>
            <a:endParaRPr lang="en-US" altLang="zh-TW" dirty="0"/>
          </a:p>
          <a:p>
            <a:r>
              <a:rPr lang="zh-TW" altLang="en-US" dirty="0"/>
              <a:t>也因此每層的</a:t>
            </a:r>
            <a:r>
              <a:rPr lang="en-US" altLang="zh-TW" dirty="0"/>
              <a:t>CI</a:t>
            </a:r>
            <a:r>
              <a:rPr lang="zh-TW" altLang="en-US" dirty="0"/>
              <a:t>影像大小也並不相同。</a:t>
            </a:r>
            <a:endParaRPr lang="en-US" altLang="zh-TW" dirty="0"/>
          </a:p>
          <a:p>
            <a:endParaRPr lang="en-US" altLang="zh-TW" dirty="0"/>
          </a:p>
          <a:p>
            <a:r>
              <a:rPr lang="zh-TW" altLang="en-US" dirty="0"/>
              <a:t>因此讓我們為整個過程做個小總結，</a:t>
            </a:r>
            <a:endParaRPr lang="en-US" altLang="zh-TW" dirty="0"/>
          </a:p>
          <a:p>
            <a:r>
              <a:rPr lang="zh-TW" altLang="en-US" dirty="0"/>
              <a:t>我們透過上述的過程產生了一個可以解釋濾波器學習到的特徵的影像，稱為</a:t>
            </a:r>
            <a:r>
              <a:rPr lang="en-US" altLang="zh-TW" dirty="0"/>
              <a:t>CI</a:t>
            </a:r>
            <a:r>
              <a:rPr lang="zh-TW" altLang="en-US" dirty="0"/>
              <a:t>。</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47</a:t>
            </a:fld>
            <a:endParaRPr lang="zh-TW" altLang="en-US"/>
          </a:p>
        </p:txBody>
      </p:sp>
    </p:spTree>
    <p:extLst>
      <p:ext uri="{BB962C8B-B14F-4D97-AF65-F5344CB8AC3E}">
        <p14:creationId xmlns:p14="http://schemas.microsoft.com/office/powerpoint/2010/main" val="56613096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當我們知道</a:t>
            </a:r>
            <a:r>
              <a:rPr lang="en-US" altLang="zh-TW" dirty="0"/>
              <a:t>CI</a:t>
            </a:r>
            <a:r>
              <a:rPr lang="zh-TW" altLang="en-US" dirty="0"/>
              <a:t>代表濾波器學習到的影像特徵，</a:t>
            </a:r>
            <a:endParaRPr lang="en-US" altLang="zh-TW" dirty="0"/>
          </a:p>
          <a:p>
            <a:r>
              <a:rPr lang="zh-TW" altLang="en-US" dirty="0"/>
              <a:t>並且每個濾波器都屬於自己的</a:t>
            </a:r>
            <a:r>
              <a:rPr lang="en-US" altLang="zh-TW" dirty="0"/>
              <a:t>CI</a:t>
            </a:r>
            <a:r>
              <a:rPr lang="zh-TW" altLang="en-US" dirty="0"/>
              <a:t>時，</a:t>
            </a:r>
            <a:endParaRPr lang="en-US" altLang="zh-TW" dirty="0"/>
          </a:p>
          <a:p>
            <a:r>
              <a:rPr lang="zh-TW" altLang="en-US" dirty="0"/>
              <a:t>我們就可以開始分析每層的高斯卷積的輸出。</a:t>
            </a:r>
            <a:endParaRPr lang="en-US" altLang="zh-TW" dirty="0"/>
          </a:p>
          <a:p>
            <a:endParaRPr lang="en-US" altLang="zh-TW" dirty="0"/>
          </a:p>
          <a:p>
            <a:r>
              <a:rPr lang="zh-TW" altLang="en-US" dirty="0"/>
              <a:t>我們首先以輪廓感知區塊的</a:t>
            </a:r>
            <a:r>
              <a:rPr lang="en-US" altLang="zh-TW" dirty="0"/>
              <a:t>RM</a:t>
            </a:r>
            <a:r>
              <a:rPr lang="zh-TW" altLang="en-US" dirty="0"/>
              <a:t>為例，</a:t>
            </a:r>
            <a:endParaRPr lang="en-US" altLang="zh-TW" dirty="0"/>
          </a:p>
          <a:p>
            <a:r>
              <a:rPr lang="zh-TW" altLang="en-US" dirty="0"/>
              <a:t>我們今天的輸入左邊這個影像經過輪廓感知層的高斯卷積模組，</a:t>
            </a:r>
            <a:endParaRPr lang="en-US" altLang="zh-TW" dirty="0"/>
          </a:p>
          <a:p>
            <a:r>
              <a:rPr lang="zh-TW" altLang="en-US" dirty="0"/>
              <a:t>得到藍色區塊的</a:t>
            </a:r>
            <a:r>
              <a:rPr lang="en-US" altLang="zh-TW" dirty="0"/>
              <a:t>RM</a:t>
            </a:r>
            <a:r>
              <a:rPr lang="zh-TW" altLang="en-US" dirty="0"/>
              <a:t>，</a:t>
            </a:r>
            <a:endParaRPr lang="en-US" altLang="zh-TW" dirty="0"/>
          </a:p>
          <a:p>
            <a:r>
              <a:rPr lang="zh-TW" altLang="en-US" dirty="0"/>
              <a:t>我們將</a:t>
            </a:r>
            <a:r>
              <a:rPr lang="en-US" altLang="zh-TW" dirty="0"/>
              <a:t>RM</a:t>
            </a:r>
            <a:r>
              <a:rPr lang="zh-TW" altLang="en-US" dirty="0"/>
              <a:t>中紅色部分抽出來看，</a:t>
            </a:r>
            <a:endParaRPr lang="en-US" altLang="zh-TW" dirty="0"/>
          </a:p>
          <a:p>
            <a:r>
              <a:rPr lang="zh-TW" altLang="en-US" dirty="0"/>
              <a:t>這一部分的</a:t>
            </a:r>
            <a:r>
              <a:rPr lang="en-US" altLang="zh-TW" dirty="0"/>
              <a:t>RM</a:t>
            </a:r>
            <a:r>
              <a:rPr lang="zh-TW" altLang="en-US" dirty="0"/>
              <a:t>代表的為左邊輸入影像紅框的部分與高斯卷積中的所有濾波器計算響應的結果</a:t>
            </a:r>
            <a:r>
              <a:rPr lang="en-US" altLang="zh-TW" dirty="0"/>
              <a:t>(</a:t>
            </a:r>
            <a:r>
              <a:rPr lang="zh-TW" altLang="en-US" dirty="0"/>
              <a:t>我們在此假設濾波器的數目有</a:t>
            </a:r>
            <a:r>
              <a:rPr lang="en-US" altLang="zh-TW" dirty="0"/>
              <a:t>70</a:t>
            </a:r>
            <a:r>
              <a:rPr lang="zh-TW" altLang="en-US" dirty="0"/>
              <a:t>個</a:t>
            </a:r>
            <a:r>
              <a:rPr lang="en-US" altLang="zh-TW" dirty="0"/>
              <a:t>)</a:t>
            </a:r>
            <a:r>
              <a:rPr lang="zh-TW" altLang="en-US" dirty="0"/>
              <a:t>，</a:t>
            </a:r>
            <a:endParaRPr lang="en-US" altLang="zh-TW" dirty="0"/>
          </a:p>
          <a:p>
            <a:r>
              <a:rPr lang="zh-TW" altLang="en-US" dirty="0"/>
              <a:t>我們從這</a:t>
            </a:r>
            <a:r>
              <a:rPr lang="en-US" altLang="zh-TW" dirty="0"/>
              <a:t>70</a:t>
            </a:r>
            <a:r>
              <a:rPr lang="zh-TW" altLang="en-US" dirty="0"/>
              <a:t>個值中選出最大的值</a:t>
            </a:r>
            <a:r>
              <a:rPr lang="en-US" altLang="zh-TW" dirty="0"/>
              <a:t>(</a:t>
            </a:r>
            <a:r>
              <a:rPr lang="zh-TW" altLang="en-US" dirty="0"/>
              <a:t>假設為第</a:t>
            </a:r>
            <a:r>
              <a:rPr lang="en-US" altLang="zh-TW" dirty="0"/>
              <a:t>31</a:t>
            </a:r>
            <a:r>
              <a:rPr lang="zh-TW" altLang="en-US" dirty="0"/>
              <a:t>個值</a:t>
            </a:r>
            <a:r>
              <a:rPr lang="en-US" altLang="zh-TW" dirty="0"/>
              <a:t>)</a:t>
            </a:r>
            <a:r>
              <a:rPr lang="zh-TW" altLang="en-US" dirty="0"/>
              <a:t>，</a:t>
            </a:r>
            <a:endParaRPr lang="en-US" altLang="zh-TW" dirty="0"/>
          </a:p>
          <a:p>
            <a:r>
              <a:rPr lang="zh-TW" altLang="en-US" dirty="0"/>
              <a:t>接者在去找出與是哪個濾波器與紅框部分產生這個最大響應值，</a:t>
            </a:r>
            <a:endParaRPr lang="en-US" altLang="zh-TW" dirty="0"/>
          </a:p>
          <a:p>
            <a:r>
              <a:rPr lang="zh-TW" altLang="en-US" dirty="0"/>
              <a:t>在透過該濾波器找出其對應的</a:t>
            </a:r>
            <a:r>
              <a:rPr lang="en-US" altLang="zh-TW" dirty="0"/>
              <a:t>CI(</a:t>
            </a:r>
            <a:r>
              <a:rPr lang="zh-TW" altLang="en-US" dirty="0"/>
              <a:t>假設為</a:t>
            </a:r>
            <a:r>
              <a:rPr lang="en-US" altLang="zh-TW" dirty="0"/>
              <a:t>CI</a:t>
            </a:r>
            <a:r>
              <a:rPr lang="zh-TW" altLang="en-US" dirty="0"/>
              <a:t>中紅框的部分</a:t>
            </a:r>
            <a:r>
              <a:rPr lang="en-US" altLang="zh-TW" dirty="0"/>
              <a:t>)</a:t>
            </a:r>
            <a:r>
              <a:rPr lang="zh-TW" altLang="en-US" dirty="0"/>
              <a:t>，</a:t>
            </a:r>
            <a:endParaRPr lang="en-US" altLang="zh-TW" dirty="0"/>
          </a:p>
          <a:p>
            <a:endParaRPr lang="en-US" altLang="zh-TW" dirty="0"/>
          </a:p>
          <a:p>
            <a:r>
              <a:rPr lang="zh-TW" altLang="en-US" dirty="0"/>
              <a:t>我們最後便將該</a:t>
            </a:r>
            <a:r>
              <a:rPr lang="en-US" altLang="zh-TW" dirty="0"/>
              <a:t>CI</a:t>
            </a:r>
            <a:r>
              <a:rPr lang="zh-TW" altLang="en-US" dirty="0"/>
              <a:t>填入</a:t>
            </a:r>
            <a:r>
              <a:rPr lang="en-US" altLang="zh-TW" dirty="0"/>
              <a:t>RM</a:t>
            </a:r>
            <a:r>
              <a:rPr lang="zh-TW" altLang="en-US" dirty="0"/>
              <a:t>的位置，</a:t>
            </a:r>
            <a:endParaRPr lang="en-US" altLang="zh-TW" dirty="0"/>
          </a:p>
          <a:p>
            <a:r>
              <a:rPr lang="zh-TW" altLang="en-US" dirty="0"/>
              <a:t>對</a:t>
            </a:r>
            <a:r>
              <a:rPr lang="en-US" altLang="zh-TW" dirty="0"/>
              <a:t>RM</a:t>
            </a:r>
            <a:r>
              <a:rPr lang="zh-TW" altLang="en-US" dirty="0"/>
              <a:t>的每一個部分都重複以上步驟，</a:t>
            </a:r>
            <a:endParaRPr lang="en-US" altLang="zh-TW" dirty="0"/>
          </a:p>
          <a:p>
            <a:r>
              <a:rPr lang="zh-TW" altLang="en-US" dirty="0"/>
              <a:t>最後便可以組出輪廓感知層的高斯卷積模組在輸入影像每個區塊反應最大的濾波器的對應影像所組成的影像，</a:t>
            </a:r>
            <a:endParaRPr lang="en-US" altLang="zh-TW" dirty="0"/>
          </a:p>
          <a:p>
            <a:r>
              <a:rPr lang="zh-TW" altLang="en-US" dirty="0"/>
              <a:t>我們稱為</a:t>
            </a:r>
            <a:r>
              <a:rPr lang="en-US" altLang="zh-TW" dirty="0"/>
              <a:t>RM-CI</a:t>
            </a:r>
            <a:r>
              <a:rPr lang="zh-TW" altLang="en-US" dirty="0"/>
              <a:t>。</a:t>
            </a:r>
            <a:endParaRPr lang="en-US" altLang="zh-TW" dirty="0"/>
          </a:p>
          <a:p>
            <a:endParaRPr lang="en-US" altLang="zh-TW" dirty="0"/>
          </a:p>
          <a:p>
            <a:r>
              <a:rPr lang="en-US" altLang="zh-TW" dirty="0"/>
              <a:t>RM-CI</a:t>
            </a:r>
            <a:r>
              <a:rPr lang="zh-TW" altLang="en-US" dirty="0"/>
              <a:t> 代表了模型在該層感知到輸入影像的每一個區塊的特徵，</a:t>
            </a:r>
            <a:endParaRPr lang="en-US" altLang="zh-TW" dirty="0"/>
          </a:p>
          <a:p>
            <a:r>
              <a:rPr lang="zh-TW" altLang="en-US" dirty="0"/>
              <a:t>透過每層的</a:t>
            </a:r>
            <a:r>
              <a:rPr lang="en-US" altLang="zh-TW" dirty="0"/>
              <a:t>RM-CI</a:t>
            </a:r>
            <a:r>
              <a:rPr lang="zh-TW" altLang="en-US" dirty="0"/>
              <a:t>的不斷形成，</a:t>
            </a:r>
            <a:endParaRPr lang="en-US" altLang="zh-TW" dirty="0"/>
          </a:p>
          <a:p>
            <a:r>
              <a:rPr lang="zh-TW" altLang="en-US" dirty="0"/>
              <a:t>我們可以觀察出模型在輸入影像的不同位置不同大小區域感知到了哪些特徵，</a:t>
            </a:r>
            <a:endParaRPr lang="en-US" altLang="zh-TW" dirty="0"/>
          </a:p>
          <a:p>
            <a:r>
              <a:rPr lang="zh-TW" altLang="en-US" dirty="0"/>
              <a:t>並且也可以解釋模型在每層的卷積模組中是由於看到了哪些特徵才做出最後的預測</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48</a:t>
            </a:fld>
            <a:endParaRPr lang="zh-TW" altLang="en-US"/>
          </a:p>
        </p:txBody>
      </p:sp>
    </p:spTree>
    <p:extLst>
      <p:ext uri="{BB962C8B-B14F-4D97-AF65-F5344CB8AC3E}">
        <p14:creationId xmlns:p14="http://schemas.microsoft.com/office/powerpoint/2010/main" val="205700400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色彩方面的視覺化和輪廓較為不一樣，</a:t>
            </a:r>
            <a:endParaRPr lang="en-US" altLang="zh-TW" dirty="0"/>
          </a:p>
          <a:p>
            <a:r>
              <a:rPr lang="zh-TW" altLang="en-US" dirty="0"/>
              <a:t>因為我們輪廓是使用灰階影像來產生濾波器的</a:t>
            </a:r>
            <a:r>
              <a:rPr lang="en-US" altLang="zh-TW" dirty="0"/>
              <a:t>CI</a:t>
            </a:r>
            <a:r>
              <a:rPr lang="zh-TW" altLang="en-US" dirty="0"/>
              <a:t>和輸入影像的</a:t>
            </a:r>
            <a:r>
              <a:rPr lang="en-US" altLang="zh-TW" dirty="0"/>
              <a:t>RM-CI</a:t>
            </a:r>
            <a:r>
              <a:rPr lang="zh-TW" altLang="en-US" dirty="0"/>
              <a:t>，</a:t>
            </a:r>
            <a:endParaRPr lang="en-US" altLang="zh-TW" dirty="0"/>
          </a:p>
          <a:p>
            <a:r>
              <a:rPr lang="zh-TW" altLang="en-US" dirty="0"/>
              <a:t>因此已經排除了色彩的資訊，</a:t>
            </a:r>
            <a:endParaRPr lang="en-US" altLang="zh-TW" dirty="0"/>
          </a:p>
          <a:p>
            <a:r>
              <a:rPr lang="zh-TW" altLang="en-US" dirty="0"/>
              <a:t>但是顏色資訊則是使用了彩色影像來產生</a:t>
            </a:r>
            <a:r>
              <a:rPr lang="en-US" altLang="zh-TW" dirty="0"/>
              <a:t>CI</a:t>
            </a:r>
            <a:r>
              <a:rPr lang="zh-TW" altLang="en-US" dirty="0"/>
              <a:t>，</a:t>
            </a:r>
            <a:endParaRPr lang="en-US" altLang="zh-TW" dirty="0"/>
          </a:p>
          <a:p>
            <a:r>
              <a:rPr lang="zh-TW" altLang="en-US" dirty="0"/>
              <a:t>彩色影像本身便同時具有色彩資訊與輪廓資訊，</a:t>
            </a:r>
            <a:endParaRPr lang="en-US" altLang="zh-TW" dirty="0"/>
          </a:p>
          <a:p>
            <a:r>
              <a:rPr lang="zh-TW" altLang="en-US" dirty="0"/>
              <a:t>但是實際上色彩區塊所學習到的資訊從彩色卷機模組開始就已經排除了輪廓的資訊，</a:t>
            </a:r>
            <a:endParaRPr lang="en-US" altLang="zh-TW" dirty="0"/>
          </a:p>
          <a:p>
            <a:r>
              <a:rPr lang="zh-TW" altLang="en-US" dirty="0"/>
              <a:t>因此我們在找到</a:t>
            </a:r>
            <a:r>
              <a:rPr lang="en-US" altLang="zh-TW" dirty="0"/>
              <a:t>CI</a:t>
            </a:r>
            <a:r>
              <a:rPr lang="zh-TW" altLang="en-US" dirty="0"/>
              <a:t>後也必須去排除他的輪廓資訊。</a:t>
            </a:r>
            <a:endParaRPr lang="en-US" altLang="zh-TW" dirty="0"/>
          </a:p>
          <a:p>
            <a:endParaRPr lang="en-US" altLang="zh-TW" dirty="0"/>
          </a:p>
          <a:p>
            <a:r>
              <a:rPr lang="zh-TW" altLang="en-US" dirty="0"/>
              <a:t>我們以色彩感知區塊的彩色卷積模組為例，</a:t>
            </a:r>
            <a:endParaRPr lang="en-US" altLang="zh-TW" dirty="0"/>
          </a:p>
          <a:p>
            <a:r>
              <a:rPr lang="zh-TW" altLang="en-US" dirty="0"/>
              <a:t>我們首先經由剛剛輪廓的方式找到造成最大響應值的濾波器的</a:t>
            </a:r>
            <a:r>
              <a:rPr lang="en-US" altLang="zh-TW" dirty="0"/>
              <a:t>CI</a:t>
            </a:r>
            <a:r>
              <a:rPr lang="zh-TW" altLang="en-US" dirty="0"/>
              <a:t>，</a:t>
            </a:r>
            <a:endParaRPr lang="en-US" altLang="zh-TW" dirty="0"/>
          </a:p>
          <a:p>
            <a:r>
              <a:rPr lang="zh-TW" altLang="en-US" dirty="0"/>
              <a:t>我們接著便取取該</a:t>
            </a:r>
            <a:r>
              <a:rPr lang="en-US" altLang="zh-TW" dirty="0"/>
              <a:t>CI</a:t>
            </a:r>
            <a:r>
              <a:rPr lang="zh-TW" altLang="en-US" dirty="0"/>
              <a:t>影像的平均色並擴張成相同大小的色塊，</a:t>
            </a:r>
            <a:endParaRPr lang="en-US" altLang="zh-TW" dirty="0"/>
          </a:p>
          <a:p>
            <a:r>
              <a:rPr lang="zh-TW" altLang="en-US" dirty="0"/>
              <a:t>如此便排除了</a:t>
            </a:r>
            <a:r>
              <a:rPr lang="en-US" altLang="zh-TW" dirty="0"/>
              <a:t>CI</a:t>
            </a:r>
            <a:r>
              <a:rPr lang="zh-TW" altLang="en-US" dirty="0"/>
              <a:t>中的輪廓的特徵，</a:t>
            </a:r>
            <a:endParaRPr lang="en-US" altLang="zh-TW" dirty="0"/>
          </a:p>
          <a:p>
            <a:r>
              <a:rPr lang="zh-TW" altLang="en-US" dirty="0"/>
              <a:t>最後使用色塊組合出</a:t>
            </a:r>
            <a:r>
              <a:rPr lang="en-US" altLang="zh-TW" dirty="0"/>
              <a:t>RM-CI</a:t>
            </a:r>
            <a:r>
              <a:rPr lang="zh-TW" altLang="en-US" dirty="0"/>
              <a:t>。</a:t>
            </a: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49</a:t>
            </a:fld>
            <a:endParaRPr lang="zh-TW" altLang="en-US"/>
          </a:p>
        </p:txBody>
      </p:sp>
    </p:spTree>
    <p:extLst>
      <p:ext uri="{BB962C8B-B14F-4D97-AF65-F5344CB8AC3E}">
        <p14:creationId xmlns:p14="http://schemas.microsoft.com/office/powerpoint/2010/main" val="2072644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基於以上原因，</a:t>
            </a:r>
          </a:p>
          <a:p>
            <a:r>
              <a:rPr lang="zh-TW" altLang="en-US" dirty="0"/>
              <a:t>我們希望開發出一個具備準確度並能適用於現實中彩色影像的可解釋性深度學習模型，</a:t>
            </a:r>
          </a:p>
          <a:p>
            <a:r>
              <a:rPr lang="zh-TW" altLang="en-US" dirty="0"/>
              <a:t>我們透過模擬大腦皮質架構與研究人眼辨識彩色影像的過程來達成此目的。</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a:t>
            </a:fld>
            <a:endParaRPr lang="zh-TW" altLang="en-US"/>
          </a:p>
        </p:txBody>
      </p:sp>
    </p:spTree>
    <p:extLst>
      <p:ext uri="{BB962C8B-B14F-4D97-AF65-F5344CB8AC3E}">
        <p14:creationId xmlns:p14="http://schemas.microsoft.com/office/powerpoint/2010/main" val="31385513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而在色彩感知區塊後面的特徵傳遞區塊，</a:t>
            </a:r>
            <a:endParaRPr lang="en-US" altLang="zh-TW" dirty="0"/>
          </a:p>
          <a:p>
            <a:r>
              <a:rPr lang="zh-TW" altLang="en-US" dirty="0"/>
              <a:t>由於其有經過空間合併模組，</a:t>
            </a:r>
            <a:endParaRPr lang="en-US" altLang="zh-TW" dirty="0"/>
          </a:p>
          <a:p>
            <a:r>
              <a:rPr lang="zh-TW" altLang="en-US" dirty="0"/>
              <a:t>因此他的濾波器所學到的是由前面的</a:t>
            </a:r>
            <a:r>
              <a:rPr lang="en-US" altLang="zh-TW" dirty="0"/>
              <a:t>RM</a:t>
            </a:r>
            <a:r>
              <a:rPr lang="zh-TW" altLang="en-US" dirty="0"/>
              <a:t>合併而成的特徵，</a:t>
            </a:r>
            <a:endParaRPr lang="en-US" altLang="zh-TW" dirty="0"/>
          </a:p>
          <a:p>
            <a:r>
              <a:rPr lang="zh-TW" altLang="en-US" dirty="0"/>
              <a:t>因此我們會先將</a:t>
            </a:r>
            <a:r>
              <a:rPr lang="en-US" altLang="zh-TW" dirty="0"/>
              <a:t>CI</a:t>
            </a:r>
            <a:r>
              <a:rPr lang="zh-TW" altLang="en-US" dirty="0"/>
              <a:t>分割成與感知區塊的</a:t>
            </a:r>
            <a:r>
              <a:rPr lang="en-US" altLang="zh-TW" dirty="0"/>
              <a:t>CI</a:t>
            </a:r>
            <a:r>
              <a:rPr lang="zh-TW" altLang="en-US" dirty="0"/>
              <a:t>相同的大小，</a:t>
            </a:r>
            <a:endParaRPr lang="en-US" altLang="zh-TW" dirty="0"/>
          </a:p>
          <a:p>
            <a:r>
              <a:rPr lang="zh-TW" altLang="en-US" dirty="0"/>
              <a:t>再取每個小圖的代表色並擴張成色塊再合併成與原本</a:t>
            </a:r>
            <a:r>
              <a:rPr lang="en-US" altLang="zh-TW" dirty="0"/>
              <a:t>CI</a:t>
            </a:r>
            <a:r>
              <a:rPr lang="zh-TW" altLang="en-US" dirty="0"/>
              <a:t>同樣大小的影像，</a:t>
            </a:r>
            <a:endParaRPr lang="en-US" altLang="zh-TW" dirty="0"/>
          </a:p>
          <a:p>
            <a:r>
              <a:rPr lang="zh-TW" altLang="en-US" dirty="0"/>
              <a:t>藉此來分析</a:t>
            </a:r>
            <a:r>
              <a:rPr lang="en-US" altLang="zh-TW" dirty="0"/>
              <a:t>CI</a:t>
            </a:r>
            <a:r>
              <a:rPr lang="zh-TW" altLang="en-US" dirty="0"/>
              <a:t>的是由哪幾個色彩的色彩合併而成。</a:t>
            </a:r>
            <a:endParaRPr lang="en-US" altLang="zh-TW" dirty="0"/>
          </a:p>
          <a:p>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50</a:t>
            </a:fld>
            <a:endParaRPr lang="zh-TW" altLang="en-US"/>
          </a:p>
        </p:txBody>
      </p:sp>
    </p:spTree>
    <p:extLst>
      <p:ext uri="{BB962C8B-B14F-4D97-AF65-F5344CB8AC3E}">
        <p14:creationId xmlns:p14="http://schemas.microsoft.com/office/powerpoint/2010/main" val="264031747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上面是一個輸入影像與他每層的</a:t>
            </a:r>
            <a:r>
              <a:rPr lang="en-US" altLang="zh-TW" dirty="0"/>
              <a:t>RM-CI</a:t>
            </a:r>
            <a:r>
              <a:rPr lang="zh-TW" altLang="en-US" dirty="0"/>
              <a:t>，</a:t>
            </a:r>
            <a:endParaRPr lang="en-US" altLang="zh-TW" dirty="0"/>
          </a:p>
          <a:p>
            <a:r>
              <a:rPr lang="zh-TW" altLang="en-US" dirty="0"/>
              <a:t>其中</a:t>
            </a:r>
            <a:endParaRPr lang="en-US" altLang="zh-TW" dirty="0"/>
          </a:p>
          <a:p>
            <a:r>
              <a:rPr lang="zh-TW" altLang="en-US" dirty="0"/>
              <a:t>上面的</a:t>
            </a:r>
            <a:r>
              <a:rPr lang="en-US" altLang="zh-TW" dirty="0"/>
              <a:t>RM-CI</a:t>
            </a:r>
            <a:r>
              <a:rPr lang="zh-TW" altLang="en-US" dirty="0"/>
              <a:t>代表學習色彩特徵每層的</a:t>
            </a:r>
            <a:r>
              <a:rPr lang="en-US" altLang="zh-TW" dirty="0"/>
              <a:t>RM-CI</a:t>
            </a:r>
          </a:p>
          <a:p>
            <a:r>
              <a:rPr lang="zh-TW" altLang="en-US" dirty="0"/>
              <a:t>下面的</a:t>
            </a:r>
            <a:r>
              <a:rPr lang="en-US" altLang="zh-TW" dirty="0"/>
              <a:t>RM-CI</a:t>
            </a:r>
            <a:r>
              <a:rPr lang="zh-TW" altLang="en-US" dirty="0"/>
              <a:t>代表學習論廓特徵每層的</a:t>
            </a:r>
            <a:r>
              <a:rPr lang="en-US" altLang="zh-TW" dirty="0"/>
              <a:t>RM-CI</a:t>
            </a:r>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剛剛有說到</a:t>
            </a:r>
            <a:r>
              <a:rPr lang="en-US" altLang="zh-TW" dirty="0"/>
              <a:t>RM-CI</a:t>
            </a:r>
            <a:r>
              <a:rPr lang="zh-TW" altLang="en-US" dirty="0"/>
              <a:t> 代表了模型在該層感知到輸入影像的每一個區塊的特徵，</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我們的可解釋性便是利用這個特性，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輸入影像為一個綠色的</a:t>
            </a:r>
            <a:r>
              <a:rPr lang="en-US" altLang="zh-TW" dirty="0"/>
              <a:t>0</a:t>
            </a:r>
            <a:r>
              <a:rPr lang="zh-TW" altLang="en-US" dirty="0"/>
              <a:t>，而模型預測也為綠色的</a:t>
            </a:r>
            <a:r>
              <a:rPr lang="en-US" altLang="zh-TW" dirty="0"/>
              <a:t>0</a:t>
            </a:r>
            <a:r>
              <a:rPr lang="zh-TW" altLang="en-US" dirty="0"/>
              <a:t>，</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我們在觀察</a:t>
            </a:r>
            <a:r>
              <a:rPr lang="en-US" altLang="zh-TW" dirty="0"/>
              <a:t>RM-CI-2</a:t>
            </a:r>
            <a:r>
              <a:rPr lang="zh-TW" altLang="en-US" dirty="0"/>
              <a:t>可以發現他的上半部分偵測到綠色，</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而輪廓資訊上半部則是偵測到一個開口向下的上彎弧，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結合起來代表模型在上半部分偵測到一個綠色開口向下的上彎弧，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以此類推，模型在中間和下面的部分分別偵測到左右綠色斜線和綠色開口向上的下彎弧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由此模型判斷出影像為綠色的</a:t>
            </a:r>
            <a:r>
              <a:rPr lang="en-US" altLang="zh-TW" dirty="0"/>
              <a:t>0</a:t>
            </a:r>
            <a:r>
              <a:rPr lang="zh-TW" altLang="en-US" dirty="0"/>
              <a:t>。</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而模型由是怎麼知道上半部分的為綠色的上彎弧呢</a:t>
            </a:r>
            <a:r>
              <a:rPr lang="en-US" altLang="zh-TW"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我們可以從前一層的</a:t>
            </a:r>
            <a:r>
              <a:rPr lang="en-US" altLang="zh-TW" dirty="0"/>
              <a:t>RM-CI</a:t>
            </a:r>
            <a:r>
              <a:rPr lang="zh-TW" altLang="en-US" dirty="0"/>
              <a:t>知道這一點，</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我們看到色彩和論廓的中上區塊和右上區塊分別偵測到向左和向右兩個綠色的斜線，</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所以判斷出</a:t>
            </a:r>
            <a:r>
              <a:rPr lang="en-US" altLang="zh-TW" dirty="0"/>
              <a:t>RM-CI-2</a:t>
            </a:r>
            <a:r>
              <a:rPr lang="zh-TW" altLang="en-US" dirty="0"/>
              <a:t>為的上半部分為上彎弧，</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以此類推。</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51</a:t>
            </a:fld>
            <a:endParaRPr lang="zh-TW" altLang="en-US"/>
          </a:p>
        </p:txBody>
      </p:sp>
    </p:spTree>
    <p:extLst>
      <p:ext uri="{BB962C8B-B14F-4D97-AF65-F5344CB8AC3E}">
        <p14:creationId xmlns:p14="http://schemas.microsoft.com/office/powerpoint/2010/main" val="226619194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上面為全連接層的架構示意圖和其使用的線性回歸公式，</a:t>
            </a:r>
            <a:endParaRPr lang="en-US" altLang="zh-TW" dirty="0"/>
          </a:p>
          <a:p>
            <a:r>
              <a:rPr lang="zh-TW" altLang="en-US" dirty="0"/>
              <a:t>透過公式我們可以知道如果某個類別的機率越大則他的</a:t>
            </a:r>
            <a:r>
              <a:rPr lang="en-US" altLang="zh-TW" dirty="0"/>
              <a:t>w</a:t>
            </a:r>
            <a:r>
              <a:rPr lang="zh-TW" altLang="en-US" dirty="0"/>
              <a:t> </a:t>
            </a:r>
            <a:r>
              <a:rPr lang="en-US" altLang="zh-TW" dirty="0"/>
              <a:t>x</a:t>
            </a:r>
            <a:r>
              <a:rPr lang="zh-TW" altLang="en-US" dirty="0"/>
              <a:t> 的乘積總和會越大，</a:t>
            </a:r>
            <a:endParaRPr lang="en-US" altLang="zh-TW" dirty="0"/>
          </a:p>
          <a:p>
            <a:r>
              <a:rPr lang="zh-TW" altLang="en-US" dirty="0"/>
              <a:t>再加上我們知道全連接層的輸入 </a:t>
            </a:r>
            <a:r>
              <a:rPr lang="en-US" altLang="zh-TW" dirty="0"/>
              <a:t>x </a:t>
            </a:r>
            <a:r>
              <a:rPr lang="zh-TW" altLang="en-US" dirty="0"/>
              <a:t>是由色彩和輪廓兩個通道的輸出組成，</a:t>
            </a:r>
            <a:endParaRPr lang="en-US" altLang="zh-TW" dirty="0"/>
          </a:p>
          <a:p>
            <a:r>
              <a:rPr lang="zh-TW" altLang="en-US" dirty="0"/>
              <a:t>因此我們將輸入 </a:t>
            </a:r>
            <a:r>
              <a:rPr lang="en-US" altLang="zh-TW" dirty="0"/>
              <a:t>x</a:t>
            </a:r>
            <a:r>
              <a:rPr lang="zh-TW" altLang="en-US" dirty="0"/>
              <a:t> 和與其對應的</a:t>
            </a:r>
            <a:r>
              <a:rPr lang="en-US" altLang="zh-TW" dirty="0"/>
              <a:t>w</a:t>
            </a:r>
            <a:r>
              <a:rPr lang="zh-TW" altLang="en-US" dirty="0"/>
              <a:t> 重新分回色彩的輸出和輪廓的輸出兩類，</a:t>
            </a:r>
            <a:endParaRPr lang="en-US" altLang="zh-TW" dirty="0"/>
          </a:p>
          <a:p>
            <a:r>
              <a:rPr lang="zh-TW" altLang="en-US" dirty="0"/>
              <a:t>並且將兩個</a:t>
            </a:r>
            <a:r>
              <a:rPr lang="en-US" altLang="zh-TW" dirty="0"/>
              <a:t>x</a:t>
            </a:r>
            <a:r>
              <a:rPr lang="zh-TW" altLang="en-US" dirty="0"/>
              <a:t>和對應的</a:t>
            </a:r>
            <a:r>
              <a:rPr lang="en-US" altLang="zh-TW" dirty="0"/>
              <a:t>w</a:t>
            </a:r>
            <a:r>
              <a:rPr lang="zh-TW" altLang="en-US" dirty="0"/>
              <a:t>的乘積的最大值當成最大響應值並</a:t>
            </a:r>
            <a:endParaRPr lang="en-US" altLang="zh-TW" dirty="0"/>
          </a:p>
          <a:p>
            <a:r>
              <a:rPr lang="zh-TW" altLang="en-US" dirty="0"/>
              <a:t>選擇最後一層的濾波器做為對應濾波器，</a:t>
            </a:r>
            <a:endParaRPr lang="en-US" altLang="zh-TW" dirty="0"/>
          </a:p>
          <a:p>
            <a:r>
              <a:rPr lang="zh-TW" altLang="en-US" dirty="0"/>
              <a:t>找出能造成該最大響應值的濾波器的對應</a:t>
            </a:r>
            <a:r>
              <a:rPr lang="en-US" altLang="zh-TW" dirty="0"/>
              <a:t>CI</a:t>
            </a:r>
            <a:r>
              <a:rPr lang="zh-TW" altLang="en-US" dirty="0"/>
              <a:t>。</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52</a:t>
            </a:fld>
            <a:endParaRPr lang="zh-TW" altLang="en-US"/>
          </a:p>
        </p:txBody>
      </p:sp>
    </p:spTree>
    <p:extLst>
      <p:ext uri="{BB962C8B-B14F-4D97-AF65-F5344CB8AC3E}">
        <p14:creationId xmlns:p14="http://schemas.microsoft.com/office/powerpoint/2010/main" val="69638678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呈現出來如上圖，</a:t>
            </a:r>
            <a:endParaRPr lang="en-US" altLang="zh-TW" dirty="0"/>
          </a:p>
          <a:p>
            <a:r>
              <a:rPr lang="en-US" altLang="zh-TW" dirty="0"/>
              <a:t>RM-CI-Color2</a:t>
            </a:r>
            <a:r>
              <a:rPr lang="zh-TW" altLang="en-US" dirty="0"/>
              <a:t>為色彩最後一層的</a:t>
            </a:r>
            <a:r>
              <a:rPr lang="en-US" altLang="zh-TW" dirty="0"/>
              <a:t>RM-CI</a:t>
            </a:r>
          </a:p>
          <a:p>
            <a:r>
              <a:rPr lang="en-US" altLang="zh-TW" dirty="0"/>
              <a:t>RM-CI-Gray2</a:t>
            </a:r>
            <a:r>
              <a:rPr lang="zh-TW" altLang="en-US" dirty="0"/>
              <a:t>為輪廓最後一層的</a:t>
            </a:r>
            <a:r>
              <a:rPr lang="en-US" altLang="zh-TW" dirty="0"/>
              <a:t>RM-CI</a:t>
            </a:r>
          </a:p>
          <a:p>
            <a:r>
              <a:rPr lang="zh-TW" altLang="en-US" dirty="0"/>
              <a:t>下面的影像便是利用剛剛的方法找出的</a:t>
            </a:r>
            <a:r>
              <a:rPr lang="en-US" altLang="zh-TW" dirty="0"/>
              <a:t>CI</a:t>
            </a:r>
            <a:r>
              <a:rPr lang="zh-TW" altLang="en-US" dirty="0"/>
              <a:t>，</a:t>
            </a:r>
            <a:endParaRPr lang="en-US" altLang="zh-TW" dirty="0"/>
          </a:p>
          <a:p>
            <a:r>
              <a:rPr lang="zh-TW" altLang="en-US" dirty="0"/>
              <a:t>這兩個影像代表的是模型在輸入影像中找到最重要的特徵。</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53</a:t>
            </a:fld>
            <a:endParaRPr lang="zh-TW" altLang="en-US"/>
          </a:p>
        </p:txBody>
      </p:sp>
    </p:spTree>
    <p:extLst>
      <p:ext uri="{BB962C8B-B14F-4D97-AF65-F5344CB8AC3E}">
        <p14:creationId xmlns:p14="http://schemas.microsoft.com/office/powerpoint/2010/main" val="296403627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下一章我要介紹的是實驗的設計與結果</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54</a:t>
            </a:fld>
            <a:endParaRPr lang="zh-TW" altLang="en-US"/>
          </a:p>
        </p:txBody>
      </p:sp>
    </p:spTree>
    <p:extLst>
      <p:ext uri="{BB962C8B-B14F-4D97-AF65-F5344CB8AC3E}">
        <p14:creationId xmlns:p14="http://schemas.microsoft.com/office/powerpoint/2010/main" val="38440001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在本論文的實驗中，我們使用了</a:t>
            </a:r>
            <a:r>
              <a:rPr lang="en-US" altLang="zh-TW" dirty="0"/>
              <a:t>MNIST</a:t>
            </a:r>
            <a:r>
              <a:rPr lang="zh-TW" altLang="en-US" dirty="0"/>
              <a:t>、</a:t>
            </a:r>
            <a:r>
              <a:rPr lang="en-US" altLang="zh-TW" dirty="0"/>
              <a:t>Colored MNIST</a:t>
            </a:r>
            <a:r>
              <a:rPr lang="zh-TW" altLang="en-US" dirty="0"/>
              <a:t>、</a:t>
            </a:r>
            <a:r>
              <a:rPr lang="en-US" altLang="zh-TW" dirty="0"/>
              <a:t>Colored Fashion MNIST </a:t>
            </a:r>
            <a:r>
              <a:rPr lang="zh-TW" altLang="en-US" dirty="0"/>
              <a:t>三種資料集</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55</a:t>
            </a:fld>
            <a:endParaRPr lang="zh-TW" altLang="en-US"/>
          </a:p>
        </p:txBody>
      </p:sp>
    </p:spTree>
    <p:extLst>
      <p:ext uri="{BB962C8B-B14F-4D97-AF65-F5344CB8AC3E}">
        <p14:creationId xmlns:p14="http://schemas.microsoft.com/office/powerpoint/2010/main" val="45870544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照上面講</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56</a:t>
            </a:fld>
            <a:endParaRPr lang="zh-TW" altLang="en-US"/>
          </a:p>
        </p:txBody>
      </p:sp>
    </p:spTree>
    <p:extLst>
      <p:ext uri="{BB962C8B-B14F-4D97-AF65-F5344CB8AC3E}">
        <p14:creationId xmlns:p14="http://schemas.microsoft.com/office/powerpoint/2010/main" val="112636285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照上面講</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57</a:t>
            </a:fld>
            <a:endParaRPr lang="zh-TW" altLang="en-US"/>
          </a:p>
        </p:txBody>
      </p:sp>
    </p:spTree>
    <p:extLst>
      <p:ext uri="{BB962C8B-B14F-4D97-AF65-F5344CB8AC3E}">
        <p14:creationId xmlns:p14="http://schemas.microsoft.com/office/powerpoint/2010/main" val="1758361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()Fashion MNIST</a:t>
            </a:r>
            <a:r>
              <a:rPr lang="zh-TW" altLang="en-US" dirty="0"/>
              <a:t>為一個具有</a:t>
            </a:r>
            <a:r>
              <a:rPr lang="en-US" altLang="zh-TW" dirty="0"/>
              <a:t>10</a:t>
            </a:r>
            <a:r>
              <a:rPr lang="zh-TW" altLang="en-US" dirty="0"/>
              <a:t>類服飾的資料集，而</a:t>
            </a:r>
            <a:r>
              <a:rPr lang="en-US" altLang="zh-TW" dirty="0"/>
              <a:t>Colored Fashion MNIST</a:t>
            </a:r>
            <a:r>
              <a:rPr lang="zh-TW" altLang="en-US" dirty="0"/>
              <a:t>便是在這之上塗上隨機塗上紅藍綠三種顏色。</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58</a:t>
            </a:fld>
            <a:endParaRPr lang="zh-TW" altLang="en-US"/>
          </a:p>
        </p:txBody>
      </p:sp>
    </p:spTree>
    <p:extLst>
      <p:ext uri="{BB962C8B-B14F-4D97-AF65-F5344CB8AC3E}">
        <p14:creationId xmlns:p14="http://schemas.microsoft.com/office/powerpoint/2010/main" val="386504259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接著我要講的</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59</a:t>
            </a:fld>
            <a:endParaRPr lang="zh-TW" altLang="en-US"/>
          </a:p>
        </p:txBody>
      </p:sp>
    </p:spTree>
    <p:extLst>
      <p:ext uri="{BB962C8B-B14F-4D97-AF65-F5344CB8AC3E}">
        <p14:creationId xmlns:p14="http://schemas.microsoft.com/office/powerpoint/2010/main" val="1647926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接著我要介紹的是本研究的背景知識和相關研究</a:t>
            </a: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6</a:t>
            </a:fld>
            <a:endParaRPr lang="zh-TW" altLang="en-US"/>
          </a:p>
        </p:txBody>
      </p:sp>
    </p:spTree>
    <p:extLst>
      <p:ext uri="{BB962C8B-B14F-4D97-AF65-F5344CB8AC3E}">
        <p14:creationId xmlns:p14="http://schemas.microsoft.com/office/powerpoint/2010/main" val="219516516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由於 </a:t>
            </a:r>
            <a:r>
              <a:rPr lang="en-US" altLang="zh-TW" sz="1200" dirty="0"/>
              <a:t>MNIST </a:t>
            </a:r>
            <a:r>
              <a:rPr lang="zh-TW" altLang="en-US" sz="1200" dirty="0"/>
              <a:t>資料集本身便是灰階影像，</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因此我們只採用了模型中的輪廓感知區塊與輪廓特徵傳遞區塊並且去除前處理的灰階化和正規化去做訓練。</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其實驗參數如這張圖，</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他的輸出通道由前到後分別為</a:t>
            </a:r>
            <a:r>
              <a:rPr lang="en-US" altLang="zh-TW" sz="1200" dirty="0"/>
              <a:t>(1, 100, 225, 625, 1225)</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空間合併範圍由前到後分別為</a:t>
            </a:r>
            <a:r>
              <a:rPr lang="en-US" altLang="zh-TW" sz="1200" dirty="0"/>
              <a:t>2 *</a:t>
            </a:r>
            <a:r>
              <a:rPr lang="zh-TW" altLang="en-US" sz="1200" dirty="0"/>
              <a:t> </a:t>
            </a:r>
            <a:r>
              <a:rPr lang="en-US" altLang="zh-TW" sz="1200" dirty="0"/>
              <a:t>2, 1</a:t>
            </a:r>
            <a:r>
              <a:rPr lang="zh-TW" altLang="en-US" sz="1200" dirty="0"/>
              <a:t> </a:t>
            </a:r>
            <a:r>
              <a:rPr lang="en-US" altLang="zh-TW" sz="1200" dirty="0"/>
              <a:t>*</a:t>
            </a:r>
            <a:r>
              <a:rPr lang="zh-TW" altLang="en-US" sz="1200" dirty="0"/>
              <a:t> </a:t>
            </a:r>
            <a:r>
              <a:rPr lang="en-US" altLang="zh-TW" sz="1200" dirty="0"/>
              <a:t>3, 3</a:t>
            </a:r>
            <a:r>
              <a:rPr lang="zh-TW" altLang="en-US" sz="1200" dirty="0"/>
              <a:t> </a:t>
            </a:r>
            <a:r>
              <a:rPr lang="en-US" altLang="zh-TW" sz="1200" dirty="0"/>
              <a:t>*</a:t>
            </a:r>
            <a:r>
              <a:rPr lang="zh-TW" altLang="en-US" sz="1200" dirty="0"/>
              <a:t> </a:t>
            </a:r>
            <a:r>
              <a:rPr lang="en-US" altLang="zh-TW" sz="1200" dirty="0"/>
              <a:t>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60</a:t>
            </a:fld>
            <a:endParaRPr lang="zh-TW" altLang="en-US"/>
          </a:p>
        </p:txBody>
      </p:sp>
    </p:spTree>
    <p:extLst>
      <p:ext uri="{BB962C8B-B14F-4D97-AF65-F5344CB8AC3E}">
        <p14:creationId xmlns:p14="http://schemas.microsoft.com/office/powerpoint/2010/main" val="225914842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而彩色資料集其架構如圖，</a:t>
            </a:r>
            <a:endParaRPr lang="en-US" altLang="zh-TW" dirty="0"/>
          </a:p>
          <a:p>
            <a:r>
              <a:rPr lang="zh-TW" altLang="en-US" dirty="0"/>
              <a:t>他的輸出通道數在色彩通道中為 </a:t>
            </a:r>
            <a:r>
              <a:rPr lang="en-US" altLang="zh-TW" dirty="0"/>
              <a:t>30, 225, 625</a:t>
            </a:r>
          </a:p>
          <a:p>
            <a:r>
              <a:rPr lang="zh-TW" altLang="en-US" dirty="0"/>
              <a:t>在輪廓通道中為</a:t>
            </a:r>
            <a:r>
              <a:rPr lang="en-US" altLang="zh-TW" dirty="0"/>
              <a:t>70, 625, 1225</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空間合併範圍兩個通道都是 先</a:t>
            </a:r>
            <a:r>
              <a:rPr lang="en-US" altLang="zh-TW" sz="1200" dirty="0"/>
              <a:t>2 *</a:t>
            </a:r>
            <a:r>
              <a:rPr lang="zh-TW" altLang="en-US" sz="1200" dirty="0"/>
              <a:t> </a:t>
            </a:r>
            <a:r>
              <a:rPr lang="en-US" altLang="zh-TW" sz="1200" dirty="0"/>
              <a:t>2</a:t>
            </a:r>
            <a:r>
              <a:rPr lang="zh-TW" altLang="en-US" sz="1200" dirty="0"/>
              <a:t> 合併再</a:t>
            </a:r>
            <a:r>
              <a:rPr lang="en-US" altLang="zh-TW" sz="1200" dirty="0"/>
              <a:t> 1</a:t>
            </a:r>
            <a:r>
              <a:rPr lang="zh-TW" altLang="en-US" sz="1200" dirty="0"/>
              <a:t> </a:t>
            </a:r>
            <a:r>
              <a:rPr lang="en-US" altLang="zh-TW" sz="1200" dirty="0"/>
              <a:t>*</a:t>
            </a:r>
            <a:r>
              <a:rPr lang="zh-TW" altLang="en-US" sz="1200" dirty="0"/>
              <a:t> </a:t>
            </a:r>
            <a:r>
              <a:rPr lang="en-US" altLang="zh-TW" sz="1200" dirty="0"/>
              <a:t>3</a:t>
            </a:r>
            <a:r>
              <a:rPr lang="zh-TW" altLang="en-US" sz="1200" dirty="0"/>
              <a:t>合併</a:t>
            </a:r>
            <a:endParaRPr lang="en-US" altLang="zh-TW" dirty="0"/>
          </a:p>
          <a:p>
            <a:r>
              <a:rPr lang="zh-TW" altLang="en-US" dirty="0"/>
              <a:t>第一層的濾波器大小都是 </a:t>
            </a:r>
            <a:r>
              <a:rPr lang="en-US" altLang="zh-TW" dirty="0"/>
              <a:t>5</a:t>
            </a:r>
            <a:r>
              <a:rPr lang="zh-TW" altLang="en-US" dirty="0"/>
              <a:t>*</a:t>
            </a:r>
            <a:r>
              <a:rPr lang="en-US" altLang="zh-TW" dirty="0"/>
              <a:t>5</a:t>
            </a: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61</a:t>
            </a:fld>
            <a:endParaRPr lang="zh-TW" altLang="en-US"/>
          </a:p>
        </p:txBody>
      </p:sp>
    </p:spTree>
    <p:extLst>
      <p:ext uri="{BB962C8B-B14F-4D97-AF65-F5344CB8AC3E}">
        <p14:creationId xmlns:p14="http://schemas.microsoft.com/office/powerpoint/2010/main" val="79079390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我們與其他模型的比較如上圖，</a:t>
            </a:r>
            <a:endParaRPr lang="en-US" altLang="zh-TW" dirty="0"/>
          </a:p>
          <a:p>
            <a:r>
              <a:rPr lang="zh-TW" altLang="en-US" dirty="0"/>
              <a:t>雖然我們的準確率都略低於現在的模型，</a:t>
            </a:r>
            <a:endParaRPr lang="en-US" altLang="zh-TW" dirty="0"/>
          </a:p>
          <a:p>
            <a:r>
              <a:rPr lang="zh-TW" altLang="en-US" dirty="0"/>
              <a:t>但是我們可以勝在我們以對模型的預測結果進行有效的解釋。</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63</a:t>
            </a:fld>
            <a:endParaRPr lang="zh-TW" altLang="en-US"/>
          </a:p>
        </p:txBody>
      </p:sp>
    </p:spTree>
    <p:extLst>
      <p:ext uri="{BB962C8B-B14F-4D97-AF65-F5344CB8AC3E}">
        <p14:creationId xmlns:p14="http://schemas.microsoft.com/office/powerpoint/2010/main" val="309378265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以上是我從</a:t>
            </a:r>
            <a:r>
              <a:rPr lang="en-US" altLang="zh-TW" dirty="0"/>
              <a:t>Colored MNIST</a:t>
            </a:r>
            <a:r>
              <a:rPr lang="zh-TW" altLang="en-US" dirty="0"/>
              <a:t>結果中找出的幾個範例，</a:t>
            </a:r>
            <a:endParaRPr lang="en-US" altLang="zh-TW" dirty="0"/>
          </a:p>
          <a:p>
            <a:r>
              <a:rPr lang="zh-TW" altLang="en-US" dirty="0"/>
              <a:t>更詳細的結果請參閱我的論文</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65</a:t>
            </a:fld>
            <a:endParaRPr lang="zh-TW" altLang="en-US"/>
          </a:p>
        </p:txBody>
      </p:sp>
    </p:spTree>
    <p:extLst>
      <p:ext uri="{BB962C8B-B14F-4D97-AF65-F5344CB8AC3E}">
        <p14:creationId xmlns:p14="http://schemas.microsoft.com/office/powerpoint/2010/main" val="294303215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以上是我從</a:t>
            </a:r>
            <a:r>
              <a:rPr lang="en-US" altLang="zh-TW" dirty="0"/>
              <a:t>Colored</a:t>
            </a:r>
            <a:r>
              <a:rPr lang="zh-TW" altLang="en-US" dirty="0"/>
              <a:t> </a:t>
            </a:r>
            <a:r>
              <a:rPr lang="en-US" altLang="zh-TW" dirty="0"/>
              <a:t>Fashion MNIST</a:t>
            </a:r>
            <a:r>
              <a:rPr lang="zh-TW" altLang="en-US" dirty="0"/>
              <a:t>結果中找出的幾個範例，</a:t>
            </a:r>
            <a:endParaRPr lang="en-US" altLang="zh-TW" dirty="0"/>
          </a:p>
          <a:p>
            <a:r>
              <a:rPr lang="zh-TW" altLang="en-US" dirty="0"/>
              <a:t>更詳細的結果請也請參閱我的論文</a:t>
            </a: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66</a:t>
            </a:fld>
            <a:endParaRPr lang="zh-TW" altLang="en-US"/>
          </a:p>
        </p:txBody>
      </p:sp>
    </p:spTree>
    <p:extLst>
      <p:ext uri="{BB962C8B-B14F-4D97-AF65-F5344CB8AC3E}">
        <p14:creationId xmlns:p14="http://schemas.microsoft.com/office/powerpoint/2010/main" val="257628373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我們與啟發我們的</a:t>
            </a:r>
            <a:r>
              <a:rPr lang="en-US" altLang="zh-TW" dirty="0"/>
              <a:t>CIM</a:t>
            </a:r>
            <a:r>
              <a:rPr lang="zh-TW" altLang="en-US" dirty="0"/>
              <a:t>模型在</a:t>
            </a:r>
            <a:r>
              <a:rPr lang="en-US" altLang="zh-TW" dirty="0"/>
              <a:t>MNIST</a:t>
            </a:r>
            <a:r>
              <a:rPr lang="zh-TW" altLang="en-US" dirty="0"/>
              <a:t>資料集在準確度上提升了</a:t>
            </a:r>
            <a:r>
              <a:rPr lang="en-US" altLang="zh-TW" dirty="0"/>
              <a:t>0.2%</a:t>
            </a:r>
            <a:r>
              <a:rPr lang="zh-TW" altLang="en-US" dirty="0"/>
              <a:t>，但是在訓練速度上可以縮短</a:t>
            </a:r>
            <a:r>
              <a:rPr lang="en-US" altLang="zh-TW" dirty="0"/>
              <a:t>30%</a:t>
            </a:r>
            <a:r>
              <a:rPr lang="zh-TW" altLang="en-US" dirty="0"/>
              <a:t>，平均的時間甚至可以縮短</a:t>
            </a:r>
            <a:r>
              <a:rPr lang="en-US" altLang="zh-TW" dirty="0"/>
              <a:t>43%</a:t>
            </a:r>
            <a:r>
              <a:rPr lang="zh-TW" altLang="en-US" dirty="0"/>
              <a:t>，</a:t>
            </a:r>
            <a:endParaRPr lang="en-US" altLang="zh-TW" dirty="0"/>
          </a:p>
          <a:p>
            <a:r>
              <a:rPr lang="zh-TW" altLang="en-US" dirty="0"/>
              <a:t>因此證明本研究的設計與</a:t>
            </a:r>
            <a:r>
              <a:rPr lang="en-US" altLang="zh-TW" dirty="0"/>
              <a:t>CIM</a:t>
            </a:r>
            <a:r>
              <a:rPr lang="zh-TW" altLang="en-US" dirty="0"/>
              <a:t>在取得同等效果的情況下取得了顯著的進步。</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70</a:t>
            </a:fld>
            <a:endParaRPr lang="zh-TW" altLang="en-US"/>
          </a:p>
        </p:txBody>
      </p:sp>
    </p:spTree>
    <p:extLst>
      <p:ext uri="{BB962C8B-B14F-4D97-AF65-F5344CB8AC3E}">
        <p14:creationId xmlns:p14="http://schemas.microsoft.com/office/powerpoint/2010/main" val="9118179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接者將比較我在彩色卷積模組中實驗過的三種色差計算方式的結果，</a:t>
            </a:r>
            <a:endParaRPr lang="en-US" altLang="zh-TW" dirty="0"/>
          </a:p>
          <a:p>
            <a:r>
              <a:rPr lang="zh-TW" altLang="en-US" dirty="0"/>
              <a:t>第一個是直接計算</a:t>
            </a:r>
            <a:r>
              <a:rPr lang="en-US" altLang="zh-TW" dirty="0"/>
              <a:t>RGB</a:t>
            </a:r>
            <a:r>
              <a:rPr lang="zh-TW" altLang="en-US" dirty="0"/>
              <a:t>值的歐式距離</a:t>
            </a:r>
            <a:endParaRPr lang="en-US" altLang="zh-TW" dirty="0"/>
          </a:p>
          <a:p>
            <a:r>
              <a:rPr lang="zh-TW" altLang="en-US" dirty="0"/>
              <a:t>第二個在第三章提及的</a:t>
            </a:r>
            <a:r>
              <a:rPr lang="en-US" altLang="zh-TW" dirty="0"/>
              <a:t>LAB Euclidean</a:t>
            </a:r>
          </a:p>
          <a:p>
            <a:r>
              <a:rPr lang="zh-TW" altLang="en-US" dirty="0"/>
              <a:t>第三個在</a:t>
            </a:r>
            <a:r>
              <a:rPr lang="en-US" altLang="zh-TW" dirty="0" err="1"/>
              <a:t>Comphase</a:t>
            </a:r>
            <a:r>
              <a:rPr lang="zh-TW" altLang="en-US" dirty="0"/>
              <a:t>提及的另一個基於人眼對不同色彩敏感度而產生的加權歐式距離</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71</a:t>
            </a:fld>
            <a:endParaRPr lang="zh-TW" altLang="en-US"/>
          </a:p>
        </p:txBody>
      </p:sp>
    </p:spTree>
    <p:extLst>
      <p:ext uri="{BB962C8B-B14F-4D97-AF65-F5344CB8AC3E}">
        <p14:creationId xmlns:p14="http://schemas.microsoft.com/office/powerpoint/2010/main" val="39794379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我們從上面的結果可以看出三種的色差方法其實結果和可解釋性相差不大，</a:t>
            </a:r>
            <a:endParaRPr lang="en-US" altLang="zh-TW" dirty="0"/>
          </a:p>
          <a:p>
            <a:r>
              <a:rPr lang="zh-TW" altLang="en-US" dirty="0"/>
              <a:t>但是考慮到歐式距離會因為</a:t>
            </a:r>
            <a:r>
              <a:rPr lang="en-US" altLang="zh-TW" dirty="0"/>
              <a:t>RGB</a:t>
            </a:r>
            <a:r>
              <a:rPr lang="zh-TW" altLang="en-US" dirty="0"/>
              <a:t>值的變更而產生劇烈的變化，</a:t>
            </a:r>
            <a:endParaRPr lang="en-US" altLang="zh-TW" dirty="0"/>
          </a:p>
          <a:p>
            <a:r>
              <a:rPr lang="zh-TW" altLang="en-US" dirty="0"/>
              <a:t>加權歐式距離在</a:t>
            </a:r>
            <a:r>
              <a:rPr lang="en-US" altLang="zh-TW" dirty="0" err="1"/>
              <a:t>Compuphase</a:t>
            </a:r>
            <a:r>
              <a:rPr lang="zh-TW" altLang="en-US" dirty="0"/>
              <a:t>中有提到他其實會需要根據不同的資料集的色彩分布，</a:t>
            </a:r>
            <a:endParaRPr lang="en-US" altLang="zh-TW" dirty="0"/>
          </a:p>
          <a:p>
            <a:r>
              <a:rPr lang="zh-TW" altLang="en-US" dirty="0"/>
              <a:t>而去改變加權值，</a:t>
            </a:r>
            <a:endParaRPr lang="en-US" altLang="zh-TW" dirty="0"/>
          </a:p>
          <a:p>
            <a:r>
              <a:rPr lang="zh-TW" altLang="en-US" dirty="0"/>
              <a:t>所以我們最後選擇了較為穩定的</a:t>
            </a:r>
            <a:r>
              <a:rPr lang="en-US" altLang="zh-TW" dirty="0"/>
              <a:t>LAB</a:t>
            </a:r>
            <a:r>
              <a:rPr lang="zh-TW" altLang="en-US" dirty="0"/>
              <a:t> 歐式距離當作色差的計算方法</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72</a:t>
            </a:fld>
            <a:endParaRPr lang="zh-TW" altLang="en-US"/>
          </a:p>
        </p:txBody>
      </p:sp>
    </p:spTree>
    <p:extLst>
      <p:ext uri="{BB962C8B-B14F-4D97-AF65-F5344CB8AC3E}">
        <p14:creationId xmlns:p14="http://schemas.microsoft.com/office/powerpoint/2010/main" val="310115678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在來我們比較了三種不同的合併方式，</a:t>
            </a:r>
            <a:endParaRPr lang="en-US" altLang="zh-TW" dirty="0"/>
          </a:p>
          <a:p>
            <a:r>
              <a:rPr lang="zh-TW" altLang="en-US" dirty="0"/>
              <a:t>分別是先進行 </a:t>
            </a:r>
            <a:r>
              <a:rPr lang="en-US" altLang="zh-TW" dirty="0"/>
              <a:t>2* 2</a:t>
            </a:r>
            <a:r>
              <a:rPr lang="zh-TW" altLang="en-US" dirty="0"/>
              <a:t>合併再進行</a:t>
            </a:r>
            <a:r>
              <a:rPr lang="en-US" altLang="zh-TW" dirty="0"/>
              <a:t>1</a:t>
            </a:r>
            <a:r>
              <a:rPr lang="zh-TW" altLang="en-US" dirty="0"/>
              <a:t>*</a:t>
            </a:r>
            <a:r>
              <a:rPr lang="en-US" altLang="zh-TW" dirty="0"/>
              <a:t>3</a:t>
            </a:r>
            <a:r>
              <a:rPr lang="zh-TW" altLang="en-US" dirty="0"/>
              <a:t>合併</a:t>
            </a:r>
            <a:endParaRPr lang="en-US" altLang="zh-TW" dirty="0"/>
          </a:p>
          <a:p>
            <a:r>
              <a:rPr lang="zh-TW" altLang="en-US" dirty="0"/>
              <a:t>第二種是先進行</a:t>
            </a:r>
            <a:r>
              <a:rPr lang="en-US" altLang="zh-TW" dirty="0"/>
              <a:t>2*2</a:t>
            </a:r>
            <a:r>
              <a:rPr lang="zh-TW" altLang="en-US" dirty="0"/>
              <a:t>合併再進行</a:t>
            </a:r>
            <a:r>
              <a:rPr lang="en-US" altLang="zh-TW" dirty="0"/>
              <a:t>3*1</a:t>
            </a:r>
            <a:r>
              <a:rPr lang="zh-TW" altLang="en-US" dirty="0"/>
              <a:t>合併</a:t>
            </a:r>
            <a:endParaRPr lang="en-US" altLang="zh-TW" dirty="0"/>
          </a:p>
          <a:p>
            <a:r>
              <a:rPr lang="zh-TW" altLang="en-US" dirty="0"/>
              <a:t>第三種是先進行</a:t>
            </a:r>
            <a:r>
              <a:rPr lang="en-US" altLang="zh-TW" dirty="0"/>
              <a:t>6*1</a:t>
            </a:r>
            <a:r>
              <a:rPr lang="zh-TW" altLang="en-US" dirty="0"/>
              <a:t>合併再進行</a:t>
            </a:r>
            <a:r>
              <a:rPr lang="en-US" altLang="zh-TW" dirty="0"/>
              <a:t>1</a:t>
            </a:r>
            <a:r>
              <a:rPr lang="zh-TW" altLang="en-US" dirty="0"/>
              <a:t>*</a:t>
            </a:r>
            <a:r>
              <a:rPr lang="en-US" altLang="zh-TW" dirty="0"/>
              <a:t>2</a:t>
            </a:r>
            <a:r>
              <a:rPr lang="zh-TW" altLang="en-US" dirty="0"/>
              <a:t>合併</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73</a:t>
            </a:fld>
            <a:endParaRPr lang="zh-TW" altLang="en-US"/>
          </a:p>
        </p:txBody>
      </p:sp>
    </p:spTree>
    <p:extLst>
      <p:ext uri="{BB962C8B-B14F-4D97-AF65-F5344CB8AC3E}">
        <p14:creationId xmlns:p14="http://schemas.microsoft.com/office/powerpoint/2010/main" val="198944576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這裡是他的實驗結果，</a:t>
            </a:r>
            <a:endParaRPr lang="en-US" altLang="zh-TW" dirty="0"/>
          </a:p>
          <a:p>
            <a:r>
              <a:rPr lang="zh-TW" altLang="en-US" dirty="0"/>
              <a:t>從結果來看，</a:t>
            </a:r>
            <a:endParaRPr lang="en-US" altLang="zh-TW" dirty="0"/>
          </a:p>
          <a:p>
            <a:r>
              <a:rPr lang="zh-TW" altLang="en-US" dirty="0"/>
              <a:t>不同的合併方法其實會影響到最後出來的準確度和可解釋圖形，</a:t>
            </a:r>
            <a:endParaRPr lang="en-US" altLang="zh-TW" dirty="0"/>
          </a:p>
          <a:p>
            <a:r>
              <a:rPr lang="zh-TW" altLang="en-US" dirty="0"/>
              <a:t>例如使用了縱向合併的</a:t>
            </a:r>
            <a:r>
              <a:rPr lang="en-US" altLang="zh-TW" dirty="0"/>
              <a:t>SF2231</a:t>
            </a:r>
            <a:r>
              <a:rPr lang="zh-TW" altLang="en-US" dirty="0"/>
              <a:t>和</a:t>
            </a:r>
            <a:r>
              <a:rPr lang="en-US" altLang="zh-TW" dirty="0"/>
              <a:t>SF6112</a:t>
            </a:r>
            <a:r>
              <a:rPr lang="zh-TW" altLang="en-US" dirty="0"/>
              <a:t>，他們對於影像和其中的線條都相對扁平的</a:t>
            </a:r>
            <a:r>
              <a:rPr lang="en-US" altLang="zh-TW" dirty="0"/>
              <a:t>Colored MNIST</a:t>
            </a:r>
            <a:r>
              <a:rPr lang="zh-TW" altLang="en-US" dirty="0"/>
              <a:t>資料集</a:t>
            </a:r>
            <a:r>
              <a:rPr lang="en-US" altLang="zh-TW" dirty="0"/>
              <a:t>,</a:t>
            </a:r>
          </a:p>
          <a:p>
            <a:r>
              <a:rPr lang="zh-TW" altLang="en-US" dirty="0"/>
              <a:t>的準確度和可解釋性效果都相對於橫向合併的</a:t>
            </a:r>
            <a:r>
              <a:rPr lang="en-US" altLang="zh-TW" dirty="0"/>
              <a:t>SF2213</a:t>
            </a:r>
            <a:r>
              <a:rPr lang="zh-TW" altLang="en-US" dirty="0"/>
              <a:t>較差</a:t>
            </a:r>
            <a:endParaRPr lang="en-US" altLang="zh-TW" dirty="0"/>
          </a:p>
          <a:p>
            <a:r>
              <a:rPr lang="zh-TW" altLang="en-US" dirty="0"/>
              <a:t>而在圖案都相對方正的</a:t>
            </a:r>
            <a:r>
              <a:rPr lang="en-US" altLang="zh-TW" dirty="0"/>
              <a:t>Colored Fashion MNIST</a:t>
            </a:r>
            <a:r>
              <a:rPr lang="zh-TW" altLang="en-US" dirty="0"/>
              <a:t>資料集則沒有這個問題，甚至以準確率而言</a:t>
            </a:r>
            <a:r>
              <a:rPr lang="en-US" altLang="zh-TW" dirty="0"/>
              <a:t>SF2231</a:t>
            </a:r>
            <a:r>
              <a:rPr lang="zh-TW" altLang="en-US" dirty="0"/>
              <a:t>比另外兩個略高一點</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74</a:t>
            </a:fld>
            <a:endParaRPr lang="zh-TW" altLang="en-US"/>
          </a:p>
        </p:txBody>
      </p:sp>
    </p:spTree>
    <p:extLst>
      <p:ext uri="{BB962C8B-B14F-4D97-AF65-F5344CB8AC3E}">
        <p14:creationId xmlns:p14="http://schemas.microsoft.com/office/powerpoint/2010/main" val="1200932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背景知識分為兩部分，</a:t>
            </a:r>
            <a:endParaRPr lang="en-US" altLang="zh-TW" dirty="0"/>
          </a:p>
          <a:p>
            <a:r>
              <a:rPr lang="zh-TW" altLang="en-US" dirty="0"/>
              <a:t>第一部分為介紹人如何感知彩色影像，</a:t>
            </a:r>
            <a:endParaRPr lang="en-US" altLang="zh-TW" dirty="0"/>
          </a:p>
          <a:p>
            <a:r>
              <a:rPr lang="zh-TW" altLang="en-US" dirty="0"/>
              <a:t>另一部分介紹啟發本研究的</a:t>
            </a:r>
            <a:r>
              <a:rPr lang="en-US" altLang="zh-TW" dirty="0"/>
              <a:t>CNN-based Interpretable Model</a:t>
            </a:r>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a:t>
            </a:fld>
            <a:endParaRPr lang="zh-TW" altLang="en-US"/>
          </a:p>
        </p:txBody>
      </p:sp>
    </p:spTree>
    <p:extLst>
      <p:ext uri="{BB962C8B-B14F-4D97-AF65-F5344CB8AC3E}">
        <p14:creationId xmlns:p14="http://schemas.microsoft.com/office/powerpoint/2010/main" val="8508788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接著我們比較不同的濾波器數目的效果，</a:t>
            </a:r>
            <a:endParaRPr lang="en-US" altLang="zh-TW" dirty="0"/>
          </a:p>
          <a:p>
            <a:r>
              <a:rPr lang="zh-TW" altLang="en-US" dirty="0"/>
              <a:t>我們從結果可以濾波器數目降低確實可以大幅降低訓練所需的時間</a:t>
            </a:r>
            <a:endParaRPr lang="en-US" altLang="zh-TW" dirty="0"/>
          </a:p>
          <a:p>
            <a:r>
              <a:rPr lang="zh-TW" altLang="en-US" dirty="0"/>
              <a:t>並且在</a:t>
            </a:r>
            <a:r>
              <a:rPr lang="en-US" altLang="zh-TW" dirty="0"/>
              <a:t>Colored MNIST</a:t>
            </a:r>
            <a:r>
              <a:rPr lang="zh-TW" altLang="en-US" dirty="0"/>
              <a:t>這類特徵相對簡單的資料集會表現良好，</a:t>
            </a:r>
            <a:endParaRPr lang="en-US" altLang="zh-TW" dirty="0"/>
          </a:p>
          <a:p>
            <a:r>
              <a:rPr lang="zh-TW" altLang="en-US" dirty="0"/>
              <a:t>但是考慮到高斯卷積的歐式距離對更複雜或是有位移、旋轉、縮放的影像會需要更多綠波波器來學習這個特徵，</a:t>
            </a:r>
            <a:endParaRPr lang="en-US" altLang="zh-TW" dirty="0"/>
          </a:p>
          <a:p>
            <a:r>
              <a:rPr lang="zh-TW" altLang="en-US" dirty="0"/>
              <a:t>我們從</a:t>
            </a:r>
            <a:r>
              <a:rPr lang="en-US" altLang="zh-TW" dirty="0"/>
              <a:t>Colored Fashion MNIST</a:t>
            </a:r>
            <a:r>
              <a:rPr lang="zh-TW" altLang="en-US" dirty="0"/>
              <a:t>中可發現這一點</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75</a:t>
            </a:fld>
            <a:endParaRPr lang="zh-TW" altLang="en-US"/>
          </a:p>
        </p:txBody>
      </p:sp>
    </p:spTree>
    <p:extLst>
      <p:ext uri="{BB962C8B-B14F-4D97-AF65-F5344CB8AC3E}">
        <p14:creationId xmlns:p14="http://schemas.microsoft.com/office/powerpoint/2010/main" val="46941486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再來我們比較當我們將高斯卷積中的高斯替換成其他激活函數效果會如何，</a:t>
            </a:r>
            <a:endParaRPr lang="en-US" altLang="zh-TW" dirty="0"/>
          </a:p>
          <a:p>
            <a:r>
              <a:rPr lang="zh-TW" altLang="en-US" dirty="0"/>
              <a:t>這邊我們使用的是</a:t>
            </a:r>
            <a:r>
              <a:rPr lang="en-US" altLang="zh-TW" dirty="0"/>
              <a:t>Triangle</a:t>
            </a:r>
            <a:r>
              <a:rPr lang="zh-TW" altLang="en-US" dirty="0"/>
              <a:t>其公式如上，</a:t>
            </a:r>
            <a:endParaRPr lang="en-US" altLang="zh-TW" dirty="0"/>
          </a:p>
          <a:p>
            <a:r>
              <a:rPr lang="en-US" altLang="zh-TW" dirty="0"/>
              <a:t>Triangle </a:t>
            </a:r>
            <a:r>
              <a:rPr lang="zh-TW" altLang="en-US" dirty="0"/>
              <a:t>公式為</a:t>
            </a:r>
            <a:r>
              <a:rPr lang="en-US" altLang="zh-TW" dirty="0"/>
              <a:t>CIM</a:t>
            </a:r>
            <a:r>
              <a:rPr lang="zh-TW" altLang="en-US" dirty="0"/>
              <a:t>論文中提出的一個函數在該論文中</a:t>
            </a:r>
            <a:r>
              <a:rPr lang="en-US" altLang="zh-TW" dirty="0"/>
              <a:t>Triangle</a:t>
            </a:r>
            <a:r>
              <a:rPr lang="zh-TW" altLang="en-US" dirty="0"/>
              <a:t>函數具有收斂較快、加快迭代時間。</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76</a:t>
            </a:fld>
            <a:endParaRPr lang="zh-TW" altLang="en-US"/>
          </a:p>
        </p:txBody>
      </p:sp>
    </p:spTree>
    <p:extLst>
      <p:ext uri="{BB962C8B-B14F-4D97-AF65-F5344CB8AC3E}">
        <p14:creationId xmlns:p14="http://schemas.microsoft.com/office/powerpoint/2010/main" val="144634583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然而在實驗結果結果高斯和</a:t>
            </a:r>
            <a:r>
              <a:rPr lang="en-US" altLang="zh-TW" dirty="0"/>
              <a:t>Triangle</a:t>
            </a:r>
            <a:r>
              <a:rPr lang="zh-TW" altLang="en-US" dirty="0"/>
              <a:t>函數表現類似，但是</a:t>
            </a:r>
            <a:r>
              <a:rPr lang="en-US" altLang="zh-TW" dirty="0"/>
              <a:t>Triangle</a:t>
            </a:r>
            <a:r>
              <a:rPr lang="zh-TW" altLang="en-US" dirty="0"/>
              <a:t>函數具有需要設定</a:t>
            </a:r>
            <a:r>
              <a:rPr lang="en-US" altLang="zh-TW" dirty="0"/>
              <a:t>w</a:t>
            </a:r>
            <a:r>
              <a:rPr lang="zh-TW" altLang="en-US" dirty="0"/>
              <a:t>的缺點，當我們</a:t>
            </a:r>
            <a:r>
              <a:rPr lang="en-US" altLang="zh-TW" dirty="0"/>
              <a:t>w</a:t>
            </a:r>
            <a:r>
              <a:rPr lang="zh-TW" altLang="en-US" dirty="0"/>
              <a:t>的初始值設定的不好時，其準確度容易大幅下降</a:t>
            </a:r>
            <a:endParaRPr lang="en-US" altLang="zh-TW" dirty="0"/>
          </a:p>
          <a:p>
            <a:r>
              <a:rPr lang="zh-TW" altLang="en-US" dirty="0"/>
              <a:t>在做實驗時我們曾經改變其</a:t>
            </a:r>
            <a:r>
              <a:rPr lang="en-US" altLang="zh-TW" dirty="0"/>
              <a:t>w</a:t>
            </a:r>
            <a:r>
              <a:rPr lang="zh-TW" altLang="en-US" dirty="0"/>
              <a:t>的設定，其測試準確度大幅降為</a:t>
            </a:r>
            <a:r>
              <a:rPr lang="en-US" altLang="zh-TW" dirty="0"/>
              <a:t>0.58</a:t>
            </a:r>
          </a:p>
          <a:p>
            <a:endParaRPr lang="en-US" altLang="zh-TW" dirty="0"/>
          </a:p>
          <a:p>
            <a:r>
              <a:rPr lang="zh-TW" altLang="en-US" dirty="0"/>
              <a:t>正常：色彩</a:t>
            </a:r>
            <a:r>
              <a:rPr lang="en-US" altLang="zh-TW" dirty="0"/>
              <a:t>w (1, 4.7, 4.31), </a:t>
            </a:r>
            <a:r>
              <a:rPr lang="zh-TW" altLang="en-US" dirty="0"/>
              <a:t>輪廓</a:t>
            </a:r>
            <a:r>
              <a:rPr lang="en-US" altLang="zh-TW" dirty="0"/>
              <a:t>w(4.6, 3.2, 4.17)</a:t>
            </a:r>
          </a:p>
          <a:p>
            <a:r>
              <a:rPr lang="zh-TW" altLang="en-US" dirty="0"/>
              <a:t>差的：</a:t>
            </a:r>
            <a:r>
              <a:rPr lang="en-US" altLang="zh-TW" dirty="0"/>
              <a:t>(</a:t>
            </a:r>
            <a:r>
              <a:rPr lang="zh-TW" altLang="en-US" dirty="0"/>
              <a:t>色彩的 </a:t>
            </a:r>
            <a:r>
              <a:rPr lang="en-US" altLang="zh-TW" dirty="0"/>
              <a:t>w </a:t>
            </a:r>
            <a:r>
              <a:rPr lang="zh-TW" altLang="en-US" dirty="0"/>
              <a:t>設定為 </a:t>
            </a:r>
            <a:r>
              <a:rPr lang="en-US" altLang="zh-TW" dirty="0"/>
              <a:t>(1, 77 4.4 </a:t>
            </a:r>
            <a:r>
              <a:rPr lang="zh-TW" altLang="en-US" dirty="0"/>
              <a:t>實驗分析 </a:t>
            </a:r>
            <a:r>
              <a:rPr lang="en-US" altLang="zh-TW" dirty="0"/>
              <a:t>7.92, 17.45)</a:t>
            </a:r>
            <a:r>
              <a:rPr lang="zh-TW" altLang="en-US" dirty="0"/>
              <a:t>、輪廓設定為 </a:t>
            </a:r>
            <a:r>
              <a:rPr lang="en-US" altLang="zh-TW" dirty="0"/>
              <a:t>(1.49, 10.82, 27.45))</a:t>
            </a:r>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77</a:t>
            </a:fld>
            <a:endParaRPr lang="zh-TW" altLang="en-US"/>
          </a:p>
        </p:txBody>
      </p:sp>
    </p:spTree>
    <p:extLst>
      <p:ext uri="{BB962C8B-B14F-4D97-AF65-F5344CB8AC3E}">
        <p14:creationId xmlns:p14="http://schemas.microsoft.com/office/powerpoint/2010/main" val="419395463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在顏色所佔的區域越小的區域，模型所產生的 </a:t>
            </a:r>
            <a:r>
              <a:rPr lang="en-US" altLang="zh-TW" dirty="0"/>
              <a:t>RM-CI-Color </a:t>
            </a:r>
            <a:r>
              <a:rPr lang="zh-TW" altLang="en-US" dirty="0"/>
              <a:t>越容易產生誤判。</a:t>
            </a:r>
            <a:endParaRPr lang="en-US" altLang="zh-TW" dirty="0"/>
          </a:p>
          <a:p>
            <a:r>
              <a:rPr lang="zh-TW" altLang="en-US" dirty="0"/>
              <a:t>這可能是因為在色彩感知區塊中，計算輸入影像的卷 積 </a:t>
            </a:r>
            <a:r>
              <a:rPr lang="en-US" altLang="zh-TW" dirty="0"/>
              <a:t>Windows </a:t>
            </a:r>
            <a:r>
              <a:rPr lang="zh-TW" altLang="en-US" dirty="0"/>
              <a:t>代表色時，我們採用的是 </a:t>
            </a:r>
            <a:r>
              <a:rPr lang="en-US" altLang="zh-TW" dirty="0"/>
              <a:t>Windows </a:t>
            </a:r>
            <a:r>
              <a:rPr lang="zh-TW" altLang="en-US" dirty="0"/>
              <a:t>內的平均色彩。</a:t>
            </a:r>
            <a:endParaRPr lang="en-US" altLang="zh-TW" dirty="0"/>
          </a:p>
          <a:p>
            <a:r>
              <a:rPr lang="zh-TW" altLang="en-US" dirty="0"/>
              <a:t>因此，當 </a:t>
            </a:r>
            <a:r>
              <a:rPr lang="en-US" altLang="zh-TW" dirty="0"/>
              <a:t>Windows </a:t>
            </a:r>
            <a:r>
              <a:rPr lang="zh-TW" altLang="en-US" dirty="0"/>
              <a:t>內的目標顏色佔比很小，平均色會更接近背景色（通常是黑 色）。</a:t>
            </a:r>
            <a:endParaRPr lang="en-US" altLang="zh-TW" dirty="0"/>
          </a:p>
          <a:p>
            <a:r>
              <a:rPr lang="zh-TW" altLang="en-US" dirty="0"/>
              <a:t>模型計算出的顏色與黑色的相似度較高。這會導致在進行空 間合併時，如果模型認為區域內的顏色佔比不夠大，就會誤認為該區域 是黑色或接近黑色的值。因此，對應回 </a:t>
            </a:r>
            <a:r>
              <a:rPr lang="en-US" altLang="zh-TW" dirty="0"/>
              <a:t>CI </a:t>
            </a:r>
            <a:r>
              <a:rPr lang="zh-TW" altLang="en-US" dirty="0"/>
              <a:t>時，就容易錯誤地選擇到其他 顏色的 </a:t>
            </a:r>
            <a:r>
              <a:rPr lang="en-US" altLang="zh-TW" dirty="0"/>
              <a:t>CI</a:t>
            </a:r>
            <a:r>
              <a:rPr lang="zh-TW" altLang="en-US" dirty="0"/>
              <a:t>。</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78</a:t>
            </a:fld>
            <a:endParaRPr lang="zh-TW" altLang="en-US"/>
          </a:p>
        </p:txBody>
      </p:sp>
    </p:spTree>
    <p:extLst>
      <p:ext uri="{BB962C8B-B14F-4D97-AF65-F5344CB8AC3E}">
        <p14:creationId xmlns:p14="http://schemas.microsoft.com/office/powerpoint/2010/main" val="258763106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人眼僅看這些部分輪廓時，它們有時會非常相似，模型 因此難以判斷這些部分輪廓屬於哪個數字，導致了輪廓誤判</a:t>
            </a:r>
            <a:endParaRPr lang="en-US" altLang="zh-TW" dirty="0"/>
          </a:p>
          <a:p>
            <a:endParaRPr lang="en-US" altLang="zh-TW" dirty="0"/>
          </a:p>
          <a:p>
            <a:r>
              <a:rPr lang="zh-TW" altLang="en-US" dirty="0"/>
              <a:t>（如 </a:t>
            </a:r>
            <a:r>
              <a:rPr lang="en-US" altLang="zh-TW" dirty="0"/>
              <a:t>3</a:t>
            </a:r>
            <a:r>
              <a:rPr lang="zh-TW" altLang="en-US" dirty="0"/>
              <a:t>、 </a:t>
            </a:r>
            <a:r>
              <a:rPr lang="en-US" altLang="zh-TW" dirty="0"/>
              <a:t>8</a:t>
            </a:r>
            <a:r>
              <a:rPr lang="zh-TW" altLang="en-US" dirty="0"/>
              <a:t>、和 </a:t>
            </a:r>
            <a:r>
              <a:rPr lang="en-US" altLang="zh-TW" dirty="0"/>
              <a:t>5</a:t>
            </a:r>
            <a:r>
              <a:rPr lang="zh-TW" altLang="en-US" dirty="0"/>
              <a:t>、</a:t>
            </a:r>
            <a:r>
              <a:rPr lang="en-US" altLang="zh-TW" dirty="0"/>
              <a:t>3</a:t>
            </a:r>
            <a:r>
              <a:rPr lang="zh-TW" altLang="en-US" dirty="0"/>
              <a:t>）</a:t>
            </a:r>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79</a:t>
            </a:fld>
            <a:endParaRPr lang="zh-TW" altLang="en-US"/>
          </a:p>
        </p:txBody>
      </p:sp>
    </p:spTree>
    <p:extLst>
      <p:ext uri="{BB962C8B-B14F-4D97-AF65-F5344CB8AC3E}">
        <p14:creationId xmlns:p14="http://schemas.microsoft.com/office/powerpoint/2010/main" val="272224643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我們透過</a:t>
            </a:r>
            <a:r>
              <a:rPr lang="zh-TW" altLang="en-US" sz="1200" dirty="0"/>
              <a:t>研究人眼如何感知色彩和模擬視覺皮層架構</a:t>
            </a:r>
            <a:endParaRPr lang="en-US" altLang="zh-TW" sz="1200" dirty="0"/>
          </a:p>
          <a:p>
            <a:r>
              <a:rPr lang="zh-TW" altLang="en-US" sz="1200" dirty="0"/>
              <a:t>提出了一種基於卷積神經網路的新型可解釋性深度學習模型，</a:t>
            </a:r>
            <a:endParaRPr lang="en-US" altLang="zh-TW" sz="1200" dirty="0"/>
          </a:p>
          <a:p>
            <a:r>
              <a:rPr lang="zh-TW" altLang="en-US" sz="1200" dirty="0"/>
              <a:t>其將影像分成顏色和輪廓兩個部分進行學習</a:t>
            </a:r>
            <a:endParaRPr lang="en-US" altLang="zh-TW" sz="1200" dirty="0"/>
          </a:p>
          <a:p>
            <a:r>
              <a:rPr lang="zh-TW" altLang="en-US" sz="1200" dirty="0"/>
              <a:t>並且能夠將每一層的色彩和輪廓特徵資訊視覺化出來形成可解釋性</a:t>
            </a:r>
            <a:endParaRPr lang="en-US" altLang="zh-TW" sz="1200" dirty="0"/>
          </a:p>
          <a:p>
            <a:endParaRPr lang="en-US" altLang="zh-TW" sz="1200"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81</a:t>
            </a:fld>
            <a:endParaRPr lang="zh-TW" altLang="en-US"/>
          </a:p>
        </p:txBody>
      </p:sp>
    </p:spTree>
    <p:extLst>
      <p:ext uri="{BB962C8B-B14F-4D97-AF65-F5344CB8AC3E}">
        <p14:creationId xmlns:p14="http://schemas.microsoft.com/office/powerpoint/2010/main" val="83145472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342900" indent="-342900">
              <a:buFont typeface="Arial" panose="020B0604020202020204" pitchFamily="34" charset="0"/>
              <a:buChar char="•"/>
            </a:pPr>
            <a:r>
              <a:rPr lang="zh-TW" altLang="en-US" sz="1200" dirty="0"/>
              <a:t>歐氏距離對特徵的位移、旋轉、縮放均缺乏穩定性，使得在處理更複雜的資料集往往需要更多的濾波器數目來進行處理</a:t>
            </a:r>
            <a:endParaRPr lang="en-US" altLang="zh-TW" sz="1200" dirty="0"/>
          </a:p>
          <a:p>
            <a:pPr marL="342900" indent="-342900">
              <a:buFont typeface="Arial" panose="020B0604020202020204" pitchFamily="34" charset="0"/>
              <a:buChar char="•"/>
            </a:pPr>
            <a:r>
              <a:rPr lang="zh-TW" altLang="en-US" sz="1200" dirty="0"/>
              <a:t>此外，也可以更進一步研究如何將這種模擬人類視覺與大腦結構的模型，應用在現實中的實際問題</a:t>
            </a:r>
            <a:endParaRPr lang="en-US" altLang="zh-TW" sz="1200"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82</a:t>
            </a:fld>
            <a:endParaRPr lang="zh-TW" altLang="en-US"/>
          </a:p>
        </p:txBody>
      </p:sp>
    </p:spTree>
    <p:extLst>
      <p:ext uri="{BB962C8B-B14F-4D97-AF65-F5344CB8AC3E}">
        <p14:creationId xmlns:p14="http://schemas.microsoft.com/office/powerpoint/2010/main" val="888422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首先我們會介紹人類是如何感知彩色影像。</a:t>
            </a:r>
            <a:endParaRPr lang="en-US" altLang="zh-TW" dirty="0"/>
          </a:p>
          <a:p>
            <a:r>
              <a:rPr lang="zh-TW" altLang="en-US" dirty="0"/>
              <a:t>根據</a:t>
            </a:r>
            <a:r>
              <a:rPr lang="en-US" altLang="zh-TW" dirty="0"/>
              <a:t>《Neuroscience》</a:t>
            </a:r>
            <a:r>
              <a:rPr lang="zh-TW" altLang="en-US" dirty="0"/>
              <a:t>的介紹，</a:t>
            </a:r>
            <a:endParaRPr lang="en-US" altLang="zh-TW" dirty="0"/>
          </a:p>
          <a:p>
            <a:r>
              <a:rPr lang="zh-TW" altLang="en-US" dirty="0"/>
              <a:t>彩色影像從進入眼睛到大腦感知的路徑，</a:t>
            </a:r>
            <a:endParaRPr lang="en-US" altLang="zh-TW" dirty="0"/>
          </a:p>
          <a:p>
            <a:r>
              <a:rPr lang="zh-TW" altLang="en-US" dirty="0"/>
              <a:t>我們稱為主要視覺路徑（</a:t>
            </a:r>
            <a:r>
              <a:rPr lang="en-US" altLang="zh-TW" dirty="0"/>
              <a:t>Central Visual Pathway</a:t>
            </a:r>
            <a:r>
              <a:rPr lang="zh-TW" altLang="en-US" dirty="0"/>
              <a:t>）</a:t>
            </a:r>
            <a:endParaRPr lang="en-US" altLang="zh-TW" dirty="0"/>
          </a:p>
          <a:p>
            <a:r>
              <a:rPr lang="zh-TW" altLang="en-US" dirty="0"/>
              <a:t>詳細路徑就像這張圖，</a:t>
            </a:r>
            <a:endParaRPr lang="en-US" altLang="zh-TW" dirty="0"/>
          </a:p>
          <a:p>
            <a:r>
              <a:rPr lang="zh-TW" altLang="en-US" dirty="0"/>
              <a:t>我們將介紹其中的兩個最重要的部位：視網膜（</a:t>
            </a:r>
            <a:r>
              <a:rPr lang="en-US" altLang="zh-TW" dirty="0"/>
              <a:t>Retina</a:t>
            </a:r>
            <a:r>
              <a:rPr lang="zh-TW" altLang="en-US" dirty="0"/>
              <a:t>）和視覺皮層</a:t>
            </a:r>
            <a:endParaRPr lang="en-US" altLang="zh-TW"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8</a:t>
            </a:fld>
            <a:endParaRPr lang="zh-TW" altLang="en-US"/>
          </a:p>
        </p:txBody>
      </p:sp>
    </p:spTree>
    <p:extLst>
      <p:ext uri="{BB962C8B-B14F-4D97-AF65-F5344CB8AC3E}">
        <p14:creationId xmlns:p14="http://schemas.microsoft.com/office/powerpoint/2010/main" val="3973810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視網膜主要負責將接收到的外界光線轉換動作電位並傳輸到大腦，</a:t>
            </a:r>
          </a:p>
          <a:p>
            <a:r>
              <a:rPr lang="zh-TW" altLang="en-US" dirty="0"/>
              <a:t>由感光細胞將光線轉成動作電位，</a:t>
            </a:r>
          </a:p>
          <a:p>
            <a:r>
              <a:rPr lang="zh-TW" altLang="en-US" dirty="0"/>
              <a:t>雙極細胞負責傳遞電位至神經節細胞，</a:t>
            </a:r>
          </a:p>
          <a:p>
            <a:r>
              <a:rPr lang="zh-TW" altLang="en-US" dirty="0"/>
              <a:t>神經節細胞負責傳遞電位至後面的部位</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在</a:t>
            </a:r>
            <a:r>
              <a:rPr lang="en-US" altLang="zh-TW" sz="1200" dirty="0"/>
              <a:t>2013</a:t>
            </a:r>
            <a:r>
              <a:rPr lang="zh-TW" altLang="en-US" sz="1200" dirty="0"/>
              <a:t>年的時候</a:t>
            </a:r>
            <a:r>
              <a:rPr lang="en-US" altLang="zh-TW" sz="1200" dirty="0"/>
              <a:t>Baier</a:t>
            </a:r>
            <a:r>
              <a:rPr lang="zh-TW" altLang="en-US" sz="1200" dirty="0"/>
              <a:t>發現視網膜除了傳換電位之外，</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其實在感光層轉換出動作電位之後，</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其實會將電位傳輸到不同變種的雙極細胞進行不同平行處理，</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偵測出影像不同方面的資訊，</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像是紅藍綠、輪廓、運動方向等等，</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最終將影像的不同方面的資訊傳到神經節細胞。</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層級架構的 </a:t>
            </a:r>
            <a:r>
              <a:rPr lang="en-US" altLang="zh-TW" sz="1200" dirty="0"/>
              <a:t>Inner Plexiform Layer (IPL)</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200" dirty="0">
              <a:latin typeface="標楷體" panose="03000509000000000000" pitchFamily="65" charset="-120"/>
              <a:ea typeface="標楷體" panose="03000509000000000000" pitchFamily="65" charset="-120"/>
            </a:endParaRPr>
          </a:p>
          <a:p>
            <a:r>
              <a:rPr lang="zh-TW" altLang="en-US" dirty="0"/>
              <a:t>右下角的圖為視網膜的層集架構，由外到內，分別是由感光細胞組成的</a:t>
            </a:r>
            <a:r>
              <a:rPr lang="en-US" altLang="zh-TW" dirty="0"/>
              <a:t>Outer nuclear layer</a:t>
            </a:r>
            <a:r>
              <a:rPr lang="zh-TW" altLang="en-US" dirty="0"/>
              <a:t>， </a:t>
            </a:r>
            <a:endParaRPr lang="en-US" altLang="zh-TW" dirty="0"/>
          </a:p>
          <a:p>
            <a:r>
              <a:rPr lang="zh-TW" altLang="en-US" dirty="0"/>
              <a:t>由水平細胞組成的</a:t>
            </a:r>
            <a:r>
              <a:rPr lang="en-US" altLang="zh-TW" dirty="0"/>
              <a:t>Outer plexiform layer</a:t>
            </a:r>
            <a:r>
              <a:rPr lang="zh-TW" altLang="en-US" dirty="0"/>
              <a:t>，</a:t>
            </a:r>
            <a:endParaRPr lang="en-US" altLang="zh-TW" dirty="0"/>
          </a:p>
          <a:p>
            <a:r>
              <a:rPr lang="zh-TW" altLang="en-US" dirty="0"/>
              <a:t>由雙級細胞組成的</a:t>
            </a:r>
            <a:r>
              <a:rPr lang="en-US" altLang="zh-TW" dirty="0"/>
              <a:t>Inner nuclear, </a:t>
            </a:r>
          </a:p>
          <a:p>
            <a:r>
              <a:rPr lang="zh-TW" altLang="en-US" dirty="0"/>
              <a:t>雙極細胞和神經節細胞的圖處組成的</a:t>
            </a:r>
            <a:r>
              <a:rPr lang="en-US" altLang="zh-TW" dirty="0"/>
              <a:t>Inner plexiform layer</a:t>
            </a:r>
            <a:r>
              <a:rPr lang="zh-TW" altLang="en-US" dirty="0"/>
              <a:t>，</a:t>
            </a:r>
          </a:p>
          <a:p>
            <a:endParaRPr lang="zh-TW" altLang="en-US" dirty="0"/>
          </a:p>
        </p:txBody>
      </p:sp>
      <p:sp>
        <p:nvSpPr>
          <p:cNvPr id="4" name="投影片編號版面配置區 3"/>
          <p:cNvSpPr>
            <a:spLocks noGrp="1"/>
          </p:cNvSpPr>
          <p:nvPr>
            <p:ph type="sldNum" sz="quarter" idx="5"/>
          </p:nvPr>
        </p:nvSpPr>
        <p:spPr/>
        <p:txBody>
          <a:bodyPr/>
          <a:lstStyle/>
          <a:p>
            <a:fld id="{11E540BD-4D62-42AA-84E2-68A1E10CED05}" type="slidenum">
              <a:rPr lang="zh-TW" altLang="en-US" smtClean="0"/>
              <a:t>9</a:t>
            </a:fld>
            <a:endParaRPr lang="zh-TW" altLang="en-US"/>
          </a:p>
        </p:txBody>
      </p:sp>
    </p:spTree>
    <p:extLst>
      <p:ext uri="{BB962C8B-B14F-4D97-AF65-F5344CB8AC3E}">
        <p14:creationId xmlns:p14="http://schemas.microsoft.com/office/powerpoint/2010/main" val="37959151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18BD1CA-1D05-80F2-3FB7-4AF19E6D8E61}"/>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D547DBA4-44EE-AB07-F815-3F7601928B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7" name="日期版面配置區 6">
            <a:extLst>
              <a:ext uri="{FF2B5EF4-FFF2-40B4-BE49-F238E27FC236}">
                <a16:creationId xmlns:a16="http://schemas.microsoft.com/office/drawing/2014/main" id="{990A1502-E3D5-43AA-AF06-0321C44C2FB1}"/>
              </a:ext>
            </a:extLst>
          </p:cNvPr>
          <p:cNvSpPr>
            <a:spLocks noGrp="1"/>
          </p:cNvSpPr>
          <p:nvPr>
            <p:ph type="dt" sz="half" idx="10"/>
          </p:nvPr>
        </p:nvSpPr>
        <p:spPr/>
        <p:txBody>
          <a:bodyPr/>
          <a:lstStyle/>
          <a:p>
            <a:fld id="{ADDF1242-BC20-40AD-A39D-A3798EED5A0E}" type="datetime1">
              <a:rPr lang="zh-TW" altLang="en-US" smtClean="0"/>
              <a:t>2024/7/1</a:t>
            </a:fld>
            <a:endParaRPr lang="zh-TW" altLang="en-US"/>
          </a:p>
        </p:txBody>
      </p:sp>
      <p:sp>
        <p:nvSpPr>
          <p:cNvPr id="8" name="頁尾版面配置區 7">
            <a:extLst>
              <a:ext uri="{FF2B5EF4-FFF2-40B4-BE49-F238E27FC236}">
                <a16:creationId xmlns:a16="http://schemas.microsoft.com/office/drawing/2014/main" id="{647B364E-906B-4B90-8037-27AFE1E82B08}"/>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A10CD0AD-F9C1-4F67-99AA-D1F206704170}"/>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229294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0BA4C2-2ED6-CF90-87B4-9E1D3B8958B6}"/>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DB7BC4F1-C7EA-B8D5-988A-1553DC54240B}"/>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DB2C053-CADA-60FC-B0A7-ED172775C101}"/>
              </a:ext>
            </a:extLst>
          </p:cNvPr>
          <p:cNvSpPr>
            <a:spLocks noGrp="1"/>
          </p:cNvSpPr>
          <p:nvPr>
            <p:ph type="dt" sz="half" idx="10"/>
          </p:nvPr>
        </p:nvSpPr>
        <p:spPr/>
        <p:txBody>
          <a:bodyPr/>
          <a:lstStyle/>
          <a:p>
            <a:fld id="{3D81309B-B55D-4420-A514-FFE56F9B1935}" type="datetime1">
              <a:rPr lang="zh-TW" altLang="en-US" smtClean="0"/>
              <a:t>2024/7/1</a:t>
            </a:fld>
            <a:endParaRPr lang="zh-TW" altLang="en-US"/>
          </a:p>
        </p:txBody>
      </p:sp>
      <p:sp>
        <p:nvSpPr>
          <p:cNvPr id="5" name="頁尾版面配置區 4">
            <a:extLst>
              <a:ext uri="{FF2B5EF4-FFF2-40B4-BE49-F238E27FC236}">
                <a16:creationId xmlns:a16="http://schemas.microsoft.com/office/drawing/2014/main" id="{86A864F2-CE6A-A8CE-CC7A-79C05D1D42C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19B0940B-10DA-6897-4882-4DBE7AB11D5A}"/>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129766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ECE235C6-6061-70C5-59F7-B6CCFB260892}"/>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7B64EA4D-DBFD-9188-6B76-5C169072E128}"/>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F82D39D-D942-4733-C76F-9DB16FFC4B1B}"/>
              </a:ext>
            </a:extLst>
          </p:cNvPr>
          <p:cNvSpPr>
            <a:spLocks noGrp="1"/>
          </p:cNvSpPr>
          <p:nvPr>
            <p:ph type="dt" sz="half" idx="10"/>
          </p:nvPr>
        </p:nvSpPr>
        <p:spPr/>
        <p:txBody>
          <a:bodyPr/>
          <a:lstStyle/>
          <a:p>
            <a:fld id="{EE587635-7423-4ADC-B933-3D4C064F834F}" type="datetime1">
              <a:rPr lang="zh-TW" altLang="en-US" smtClean="0"/>
              <a:t>2024/7/1</a:t>
            </a:fld>
            <a:endParaRPr lang="zh-TW" altLang="en-US"/>
          </a:p>
        </p:txBody>
      </p:sp>
      <p:sp>
        <p:nvSpPr>
          <p:cNvPr id="5" name="頁尾版面配置區 4">
            <a:extLst>
              <a:ext uri="{FF2B5EF4-FFF2-40B4-BE49-F238E27FC236}">
                <a16:creationId xmlns:a16="http://schemas.microsoft.com/office/drawing/2014/main" id="{7B0BB31D-EF9B-B806-8F45-1E53D14DBFF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63406B3-A75A-00F1-D772-772B72B7E0BE}"/>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15544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9CCEAFA-A0A2-F6AA-5399-8177A69D5050}"/>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B9419CCB-3B67-A475-9127-561B0D8CECA9}"/>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D06491E-B4DA-E090-574F-BB796358DC11}"/>
              </a:ext>
            </a:extLst>
          </p:cNvPr>
          <p:cNvSpPr>
            <a:spLocks noGrp="1"/>
          </p:cNvSpPr>
          <p:nvPr>
            <p:ph type="dt" sz="half" idx="10"/>
          </p:nvPr>
        </p:nvSpPr>
        <p:spPr/>
        <p:txBody>
          <a:bodyPr/>
          <a:lstStyle/>
          <a:p>
            <a:fld id="{552A1357-7848-432E-8794-31A50689C6ED}" type="datetime1">
              <a:rPr lang="zh-TW" altLang="en-US" smtClean="0"/>
              <a:t>2024/7/1</a:t>
            </a:fld>
            <a:endParaRPr lang="zh-TW" altLang="en-US"/>
          </a:p>
        </p:txBody>
      </p:sp>
      <p:sp>
        <p:nvSpPr>
          <p:cNvPr id="5" name="頁尾版面配置區 4">
            <a:extLst>
              <a:ext uri="{FF2B5EF4-FFF2-40B4-BE49-F238E27FC236}">
                <a16:creationId xmlns:a16="http://schemas.microsoft.com/office/drawing/2014/main" id="{277194B9-C135-12FF-292D-5CE0B02D73DF}"/>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108BF37-AD16-C464-AC2E-1D6698081A85}"/>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532119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EDD60D6-94E8-F76C-A4AE-BF958789368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B0EF63DB-22F7-8A7E-F35D-B422E1636F0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CB3C7FBB-1A49-DF5D-7B32-AE013F714C14}"/>
              </a:ext>
            </a:extLst>
          </p:cNvPr>
          <p:cNvSpPr>
            <a:spLocks noGrp="1"/>
          </p:cNvSpPr>
          <p:nvPr>
            <p:ph type="dt" sz="half" idx="10"/>
          </p:nvPr>
        </p:nvSpPr>
        <p:spPr/>
        <p:txBody>
          <a:bodyPr/>
          <a:lstStyle/>
          <a:p>
            <a:fld id="{9D6E8DFF-CD18-44A6-9715-3B17D4F5612F}" type="datetime1">
              <a:rPr lang="zh-TW" altLang="en-US" smtClean="0"/>
              <a:t>2024/7/1</a:t>
            </a:fld>
            <a:endParaRPr lang="zh-TW" altLang="en-US"/>
          </a:p>
        </p:txBody>
      </p:sp>
      <p:sp>
        <p:nvSpPr>
          <p:cNvPr id="5" name="頁尾版面配置區 4">
            <a:extLst>
              <a:ext uri="{FF2B5EF4-FFF2-40B4-BE49-F238E27FC236}">
                <a16:creationId xmlns:a16="http://schemas.microsoft.com/office/drawing/2014/main" id="{E4697D95-74FD-76A4-A38B-CC14D4A134F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B2765AE-A800-240C-6A5F-1B7078987466}"/>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1638265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41F288-90A0-50B8-3DFF-0D7CB0787CCC}"/>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CD62D844-07DA-0CB8-4BFD-41EA68195E17}"/>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0DF0E093-C0F0-79FE-2767-07FDD6EB47A6}"/>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C48875FB-B7E2-9507-BFA6-3323976E451C}"/>
              </a:ext>
            </a:extLst>
          </p:cNvPr>
          <p:cNvSpPr>
            <a:spLocks noGrp="1"/>
          </p:cNvSpPr>
          <p:nvPr>
            <p:ph type="dt" sz="half" idx="10"/>
          </p:nvPr>
        </p:nvSpPr>
        <p:spPr/>
        <p:txBody>
          <a:bodyPr/>
          <a:lstStyle/>
          <a:p>
            <a:fld id="{7971B5F1-5A50-4BD0-AEBF-DC46FBB49116}" type="datetime1">
              <a:rPr lang="zh-TW" altLang="en-US" smtClean="0"/>
              <a:t>2024/7/1</a:t>
            </a:fld>
            <a:endParaRPr lang="zh-TW" altLang="en-US"/>
          </a:p>
        </p:txBody>
      </p:sp>
      <p:sp>
        <p:nvSpPr>
          <p:cNvPr id="6" name="頁尾版面配置區 5">
            <a:extLst>
              <a:ext uri="{FF2B5EF4-FFF2-40B4-BE49-F238E27FC236}">
                <a16:creationId xmlns:a16="http://schemas.microsoft.com/office/drawing/2014/main" id="{52ED1771-6080-54CC-0256-9814780AAFF4}"/>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8D7C98F0-2FCB-EAC4-BF3F-AA1F7FE2AC1C}"/>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41994766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C32B572-E3B4-D2DA-AAE5-6BF5104428AC}"/>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D6023553-3090-A8B3-9EC0-DF178763C3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92E976B6-D516-44A5-F927-5A00A1962A07}"/>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C48DE958-18AE-9F50-0638-6F4EE3F5E9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186512AF-C19E-4779-9F65-6253B58DB468}"/>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A72CCF9C-B6E9-D513-32DA-FE1F40375163}"/>
              </a:ext>
            </a:extLst>
          </p:cNvPr>
          <p:cNvSpPr>
            <a:spLocks noGrp="1"/>
          </p:cNvSpPr>
          <p:nvPr>
            <p:ph type="dt" sz="half" idx="10"/>
          </p:nvPr>
        </p:nvSpPr>
        <p:spPr/>
        <p:txBody>
          <a:bodyPr/>
          <a:lstStyle/>
          <a:p>
            <a:fld id="{F8D94645-3D2F-42FC-8EAC-77892190A2DD}" type="datetime1">
              <a:rPr lang="zh-TW" altLang="en-US" smtClean="0"/>
              <a:t>2024/7/1</a:t>
            </a:fld>
            <a:endParaRPr lang="zh-TW" altLang="en-US"/>
          </a:p>
        </p:txBody>
      </p:sp>
      <p:sp>
        <p:nvSpPr>
          <p:cNvPr id="8" name="頁尾版面配置區 7">
            <a:extLst>
              <a:ext uri="{FF2B5EF4-FFF2-40B4-BE49-F238E27FC236}">
                <a16:creationId xmlns:a16="http://schemas.microsoft.com/office/drawing/2014/main" id="{796C7378-FC24-1383-B0E7-F4F141C95117}"/>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E64CCEDC-F238-6070-8519-B95FF230841A}"/>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684192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8F31D9-9BAB-2A6C-FA6A-CCA68F8BDDC7}"/>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1C3B25D0-2BA2-9B0A-D9E1-A42A868CD43E}"/>
              </a:ext>
            </a:extLst>
          </p:cNvPr>
          <p:cNvSpPr>
            <a:spLocks noGrp="1"/>
          </p:cNvSpPr>
          <p:nvPr>
            <p:ph type="dt" sz="half" idx="10"/>
          </p:nvPr>
        </p:nvSpPr>
        <p:spPr/>
        <p:txBody>
          <a:bodyPr/>
          <a:lstStyle/>
          <a:p>
            <a:fld id="{7D4B944B-EBE1-4160-8744-066A9DB65622}" type="datetime1">
              <a:rPr lang="zh-TW" altLang="en-US" smtClean="0"/>
              <a:t>2024/7/1</a:t>
            </a:fld>
            <a:endParaRPr lang="zh-TW" altLang="en-US"/>
          </a:p>
        </p:txBody>
      </p:sp>
      <p:sp>
        <p:nvSpPr>
          <p:cNvPr id="4" name="頁尾版面配置區 3">
            <a:extLst>
              <a:ext uri="{FF2B5EF4-FFF2-40B4-BE49-F238E27FC236}">
                <a16:creationId xmlns:a16="http://schemas.microsoft.com/office/drawing/2014/main" id="{9C973B25-2C59-6837-AE8E-5953B6F535F7}"/>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589A4292-766C-D895-FAEF-06E9BF547081}"/>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365329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D1D236F5-A447-51F8-9C05-25247F523397}"/>
              </a:ext>
            </a:extLst>
          </p:cNvPr>
          <p:cNvSpPr>
            <a:spLocks noGrp="1"/>
          </p:cNvSpPr>
          <p:nvPr>
            <p:ph type="dt" sz="half" idx="10"/>
          </p:nvPr>
        </p:nvSpPr>
        <p:spPr/>
        <p:txBody>
          <a:bodyPr/>
          <a:lstStyle/>
          <a:p>
            <a:fld id="{C790784E-A2E8-4F9A-BCA8-B4F07256D95E}" type="datetime1">
              <a:rPr lang="zh-TW" altLang="en-US" smtClean="0"/>
              <a:t>2024/7/1</a:t>
            </a:fld>
            <a:endParaRPr lang="zh-TW" altLang="en-US"/>
          </a:p>
        </p:txBody>
      </p:sp>
      <p:sp>
        <p:nvSpPr>
          <p:cNvPr id="3" name="頁尾版面配置區 2">
            <a:extLst>
              <a:ext uri="{FF2B5EF4-FFF2-40B4-BE49-F238E27FC236}">
                <a16:creationId xmlns:a16="http://schemas.microsoft.com/office/drawing/2014/main" id="{83B466CF-A480-F1CC-2C0C-00F7D7550342}"/>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E1D3CB7E-8D21-04C6-0AD0-FCE8A3917B36}"/>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59617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971A815-E29B-1F24-6F6C-CB38191DE12A}"/>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41756FC1-035D-A18B-20DB-AD75FA0AD1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1644C6D9-503B-E6F3-0042-D395CFE34F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3EEE8AC1-4E5F-DDB4-1144-92B20E9B330D}"/>
              </a:ext>
            </a:extLst>
          </p:cNvPr>
          <p:cNvSpPr>
            <a:spLocks noGrp="1"/>
          </p:cNvSpPr>
          <p:nvPr>
            <p:ph type="dt" sz="half" idx="10"/>
          </p:nvPr>
        </p:nvSpPr>
        <p:spPr/>
        <p:txBody>
          <a:bodyPr/>
          <a:lstStyle/>
          <a:p>
            <a:fld id="{401E062C-E9A4-467D-B597-236E0A1416CD}" type="datetime1">
              <a:rPr lang="zh-TW" altLang="en-US" smtClean="0"/>
              <a:t>2024/7/1</a:t>
            </a:fld>
            <a:endParaRPr lang="zh-TW" altLang="en-US"/>
          </a:p>
        </p:txBody>
      </p:sp>
      <p:sp>
        <p:nvSpPr>
          <p:cNvPr id="6" name="頁尾版面配置區 5">
            <a:extLst>
              <a:ext uri="{FF2B5EF4-FFF2-40B4-BE49-F238E27FC236}">
                <a16:creationId xmlns:a16="http://schemas.microsoft.com/office/drawing/2014/main" id="{255ECA71-6ED5-29E1-E7A8-CBCDB5307C7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E26CC6EB-BFC2-EA96-DFF0-F319735B24EC}"/>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499174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E1037F8-59EA-D1AD-27AA-B7547F0B75F1}"/>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A3605B72-95E6-F26B-EBC3-EF1FEAFEAF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135062BB-D9AD-298D-84C4-9FAA315FF3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7B7A55F5-1B11-C9E3-4F9A-A077782E5A7F}"/>
              </a:ext>
            </a:extLst>
          </p:cNvPr>
          <p:cNvSpPr>
            <a:spLocks noGrp="1"/>
          </p:cNvSpPr>
          <p:nvPr>
            <p:ph type="dt" sz="half" idx="10"/>
          </p:nvPr>
        </p:nvSpPr>
        <p:spPr/>
        <p:txBody>
          <a:bodyPr/>
          <a:lstStyle/>
          <a:p>
            <a:fld id="{64525298-0795-4C2D-9104-E759CABE3DAA}" type="datetime1">
              <a:rPr lang="zh-TW" altLang="en-US" smtClean="0"/>
              <a:t>2024/7/1</a:t>
            </a:fld>
            <a:endParaRPr lang="zh-TW" altLang="en-US"/>
          </a:p>
        </p:txBody>
      </p:sp>
      <p:sp>
        <p:nvSpPr>
          <p:cNvPr id="6" name="頁尾版面配置區 5">
            <a:extLst>
              <a:ext uri="{FF2B5EF4-FFF2-40B4-BE49-F238E27FC236}">
                <a16:creationId xmlns:a16="http://schemas.microsoft.com/office/drawing/2014/main" id="{19607C29-D53E-9DAC-D84C-1E1434590BE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139FF23B-3F61-7ABC-AFD2-A3BAD4FC51E2}"/>
              </a:ext>
            </a:extLst>
          </p:cNvPr>
          <p:cNvSpPr>
            <a:spLocks noGrp="1"/>
          </p:cNvSpPr>
          <p:nvPr>
            <p:ph type="sldNum" sz="quarter" idx="12"/>
          </p:nvPr>
        </p:nvSpPr>
        <p:spPr/>
        <p:txBody>
          <a:body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31284696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D2DD5FD6-2598-BB58-0847-AF1ACF638D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41015C9D-3474-F4DE-6C6A-5427F9D045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1AA6D766-C84B-B5F3-1B19-D17BD6C855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152E9FD-4600-4DB1-9782-AD020AAEE909}" type="datetime1">
              <a:rPr lang="zh-TW" altLang="en-US" smtClean="0"/>
              <a:t>2024/7/1</a:t>
            </a:fld>
            <a:endParaRPr lang="zh-TW" altLang="en-US"/>
          </a:p>
        </p:txBody>
      </p:sp>
      <p:sp>
        <p:nvSpPr>
          <p:cNvPr id="5" name="頁尾版面配置區 4">
            <a:extLst>
              <a:ext uri="{FF2B5EF4-FFF2-40B4-BE49-F238E27FC236}">
                <a16:creationId xmlns:a16="http://schemas.microsoft.com/office/drawing/2014/main" id="{13C0C994-8A8F-87C8-8CB4-D268FD55E7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6C1ABF67-5132-D979-DADC-C16428C51F1A}"/>
              </a:ext>
            </a:extLst>
          </p:cNvPr>
          <p:cNvSpPr>
            <a:spLocks noGrp="1"/>
          </p:cNvSpPr>
          <p:nvPr>
            <p:ph type="sldNum" sz="quarter" idx="4"/>
          </p:nvPr>
        </p:nvSpPr>
        <p:spPr>
          <a:xfrm>
            <a:off x="9189720" y="635762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5C60907-9731-46B4-A33D-FDF5DC3BFF3C}" type="slidenum">
              <a:rPr lang="zh-TW" altLang="en-US" smtClean="0"/>
              <a:t>‹#›</a:t>
            </a:fld>
            <a:endParaRPr lang="zh-TW" altLang="en-US"/>
          </a:p>
        </p:txBody>
      </p:sp>
    </p:spTree>
    <p:extLst>
      <p:ext uri="{BB962C8B-B14F-4D97-AF65-F5344CB8AC3E}">
        <p14:creationId xmlns:p14="http://schemas.microsoft.com/office/powerpoint/2010/main" val="173696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18.jpg"/></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53.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53.xml"/><Relationship Id="rId1" Type="http://schemas.openxmlformats.org/officeDocument/2006/relationships/slideLayout" Target="../slideLayouts/slideLayout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8" Type="http://schemas.openxmlformats.org/officeDocument/2006/relationships/image" Target="../media/image57.png"/><Relationship Id="rId13" Type="http://schemas.openxmlformats.org/officeDocument/2006/relationships/image" Target="../media/image62.png"/><Relationship Id="rId18" Type="http://schemas.openxmlformats.org/officeDocument/2006/relationships/image" Target="../media/image67.png"/><Relationship Id="rId3" Type="http://schemas.openxmlformats.org/officeDocument/2006/relationships/image" Target="../media/image52.png"/><Relationship Id="rId21" Type="http://schemas.openxmlformats.org/officeDocument/2006/relationships/image" Target="../media/image70.png"/><Relationship Id="rId7" Type="http://schemas.openxmlformats.org/officeDocument/2006/relationships/image" Target="../media/image56.png"/><Relationship Id="rId12" Type="http://schemas.openxmlformats.org/officeDocument/2006/relationships/image" Target="../media/image61.png"/><Relationship Id="rId17" Type="http://schemas.openxmlformats.org/officeDocument/2006/relationships/image" Target="../media/image66.png"/><Relationship Id="rId2" Type="http://schemas.openxmlformats.org/officeDocument/2006/relationships/notesSlide" Target="../notesSlides/notesSlide63.xml"/><Relationship Id="rId16" Type="http://schemas.openxmlformats.org/officeDocument/2006/relationships/image" Target="../media/image65.png"/><Relationship Id="rId20" Type="http://schemas.openxmlformats.org/officeDocument/2006/relationships/image" Target="../media/image69.png"/><Relationship Id="rId1" Type="http://schemas.openxmlformats.org/officeDocument/2006/relationships/slideLayout" Target="../slideLayouts/slideLayout2.xml"/><Relationship Id="rId6" Type="http://schemas.openxmlformats.org/officeDocument/2006/relationships/image" Target="../media/image55.png"/><Relationship Id="rId11" Type="http://schemas.openxmlformats.org/officeDocument/2006/relationships/image" Target="../media/image60.png"/><Relationship Id="rId5" Type="http://schemas.openxmlformats.org/officeDocument/2006/relationships/image" Target="../media/image54.png"/><Relationship Id="rId15" Type="http://schemas.openxmlformats.org/officeDocument/2006/relationships/image" Target="../media/image64.png"/><Relationship Id="rId23" Type="http://schemas.openxmlformats.org/officeDocument/2006/relationships/image" Target="../media/image72.png"/><Relationship Id="rId10" Type="http://schemas.openxmlformats.org/officeDocument/2006/relationships/image" Target="../media/image59.png"/><Relationship Id="rId19" Type="http://schemas.openxmlformats.org/officeDocument/2006/relationships/image" Target="../media/image68.png"/><Relationship Id="rId4" Type="http://schemas.openxmlformats.org/officeDocument/2006/relationships/image" Target="../media/image53.png"/><Relationship Id="rId9" Type="http://schemas.openxmlformats.org/officeDocument/2006/relationships/image" Target="../media/image58.png"/><Relationship Id="rId14" Type="http://schemas.openxmlformats.org/officeDocument/2006/relationships/image" Target="../media/image63.png"/><Relationship Id="rId22" Type="http://schemas.openxmlformats.org/officeDocument/2006/relationships/image" Target="../media/image71.png"/></Relationships>
</file>

<file path=ppt/slides/_rels/slide66.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3.png"/><Relationship Id="rId18" Type="http://schemas.openxmlformats.org/officeDocument/2006/relationships/image" Target="../media/image88.png"/><Relationship Id="rId3" Type="http://schemas.openxmlformats.org/officeDocument/2006/relationships/image" Target="../media/image73.png"/><Relationship Id="rId21" Type="http://schemas.openxmlformats.org/officeDocument/2006/relationships/image" Target="../media/image91.png"/><Relationship Id="rId7" Type="http://schemas.openxmlformats.org/officeDocument/2006/relationships/image" Target="../media/image77.png"/><Relationship Id="rId12" Type="http://schemas.openxmlformats.org/officeDocument/2006/relationships/image" Target="../media/image82.png"/><Relationship Id="rId17" Type="http://schemas.openxmlformats.org/officeDocument/2006/relationships/image" Target="../media/image87.png"/><Relationship Id="rId2" Type="http://schemas.openxmlformats.org/officeDocument/2006/relationships/notesSlide" Target="../notesSlides/notesSlide64.xml"/><Relationship Id="rId16" Type="http://schemas.openxmlformats.org/officeDocument/2006/relationships/image" Target="../media/image86.png"/><Relationship Id="rId20" Type="http://schemas.openxmlformats.org/officeDocument/2006/relationships/image" Target="../media/image90.png"/><Relationship Id="rId1" Type="http://schemas.openxmlformats.org/officeDocument/2006/relationships/slideLayout" Target="../slideLayouts/slideLayout2.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5" Type="http://schemas.openxmlformats.org/officeDocument/2006/relationships/image" Target="../media/image85.png"/><Relationship Id="rId23" Type="http://schemas.openxmlformats.org/officeDocument/2006/relationships/image" Target="../media/image93.png"/><Relationship Id="rId10" Type="http://schemas.openxmlformats.org/officeDocument/2006/relationships/image" Target="../media/image80.png"/><Relationship Id="rId19" Type="http://schemas.openxmlformats.org/officeDocument/2006/relationships/image" Target="../media/image89.png"/><Relationship Id="rId4" Type="http://schemas.openxmlformats.org/officeDocument/2006/relationships/image" Target="../media/image74.png"/><Relationship Id="rId9" Type="http://schemas.openxmlformats.org/officeDocument/2006/relationships/image" Target="../media/image79.png"/><Relationship Id="rId14" Type="http://schemas.openxmlformats.org/officeDocument/2006/relationships/image" Target="../media/image84.png"/><Relationship Id="rId22" Type="http://schemas.openxmlformats.org/officeDocument/2006/relationships/image" Target="../media/image92.png"/></Relationships>
</file>

<file path=ppt/slides/_rels/slide67.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2.xml"/><Relationship Id="rId5" Type="http://schemas.openxmlformats.org/officeDocument/2006/relationships/image" Target="../media/image97.png"/><Relationship Id="rId4" Type="http://schemas.openxmlformats.org/officeDocument/2006/relationships/image" Target="../media/image96.png"/></Relationships>
</file>

<file path=ppt/slides/_rels/slide68.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2.xml"/><Relationship Id="rId5" Type="http://schemas.openxmlformats.org/officeDocument/2006/relationships/image" Target="../media/image101.png"/><Relationship Id="rId4" Type="http://schemas.openxmlformats.org/officeDocument/2006/relationships/image" Target="../media/image100.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7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6.xml"/><Relationship Id="rId1" Type="http://schemas.openxmlformats.org/officeDocument/2006/relationships/slideLayout" Target="../slideLayouts/slideLayout2.xml"/><Relationship Id="rId5" Type="http://schemas.openxmlformats.org/officeDocument/2006/relationships/image" Target="../media/image104.png"/><Relationship Id="rId4" Type="http://schemas.openxmlformats.org/officeDocument/2006/relationships/image" Target="../media/image103.png"/></Relationships>
</file>

<file path=ppt/slides/_rels/slide72.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67.xml"/><Relationship Id="rId1" Type="http://schemas.openxmlformats.org/officeDocument/2006/relationships/slideLayout" Target="../slideLayouts/slideLayout2.xml"/><Relationship Id="rId5" Type="http://schemas.openxmlformats.org/officeDocument/2006/relationships/image" Target="../media/image107.png"/><Relationship Id="rId4" Type="http://schemas.openxmlformats.org/officeDocument/2006/relationships/image" Target="../media/image106.png"/></Relationships>
</file>

<file path=ppt/slides/_rels/slide7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8.xml"/><Relationship Id="rId1" Type="http://schemas.openxmlformats.org/officeDocument/2006/relationships/slideLayout" Target="../slideLayouts/slideLayout2.xml"/><Relationship Id="rId5" Type="http://schemas.openxmlformats.org/officeDocument/2006/relationships/image" Target="../media/image109.png"/><Relationship Id="rId4" Type="http://schemas.openxmlformats.org/officeDocument/2006/relationships/image" Target="../media/image108.png"/></Relationships>
</file>

<file path=ppt/slides/_rels/slide74.xml.rels><?xml version="1.0" encoding="UTF-8" standalone="yes"?>
<Relationships xmlns="http://schemas.openxmlformats.org/package/2006/relationships"><Relationship Id="rId3" Type="http://schemas.openxmlformats.org/officeDocument/2006/relationships/image" Target="../media/image110.png"/><Relationship Id="rId7" Type="http://schemas.openxmlformats.org/officeDocument/2006/relationships/image" Target="../media/image114.png"/><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image" Target="../media/image113.png"/><Relationship Id="rId5" Type="http://schemas.openxmlformats.org/officeDocument/2006/relationships/image" Target="../media/image112.png"/><Relationship Id="rId4" Type="http://schemas.openxmlformats.org/officeDocument/2006/relationships/image" Target="../media/image111.png"/></Relationships>
</file>

<file path=ppt/slides/_rels/slide75.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71.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117.png"/></Relationships>
</file>

<file path=ppt/slides/_rels/slide77.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image" Target="../media/image121.png"/><Relationship Id="rId5" Type="http://schemas.openxmlformats.org/officeDocument/2006/relationships/image" Target="../media/image120.png"/><Relationship Id="rId4" Type="http://schemas.openxmlformats.org/officeDocument/2006/relationships/image" Target="../media/image119.png"/></Relationships>
</file>

<file path=ppt/slides/_rels/slide78.xml.rels><?xml version="1.0" encoding="UTF-8" standalone="yes"?>
<Relationships xmlns="http://schemas.openxmlformats.org/package/2006/relationships"><Relationship Id="rId8" Type="http://schemas.openxmlformats.org/officeDocument/2006/relationships/image" Target="../media/image127.png"/><Relationship Id="rId3" Type="http://schemas.openxmlformats.org/officeDocument/2006/relationships/image" Target="../media/image122.png"/><Relationship Id="rId7" Type="http://schemas.openxmlformats.org/officeDocument/2006/relationships/image" Target="../media/image126.png"/><Relationship Id="rId2" Type="http://schemas.openxmlformats.org/officeDocument/2006/relationships/notesSlide" Target="../notesSlides/notesSlide73.xml"/><Relationship Id="rId1" Type="http://schemas.openxmlformats.org/officeDocument/2006/relationships/slideLayout" Target="../slideLayouts/slideLayout2.xml"/><Relationship Id="rId6" Type="http://schemas.openxmlformats.org/officeDocument/2006/relationships/image" Target="../media/image125.png"/><Relationship Id="rId5" Type="http://schemas.openxmlformats.org/officeDocument/2006/relationships/image" Target="../media/image124.png"/><Relationship Id="rId4" Type="http://schemas.openxmlformats.org/officeDocument/2006/relationships/image" Target="../media/image123.png"/><Relationship Id="rId9" Type="http://schemas.openxmlformats.org/officeDocument/2006/relationships/image" Target="../media/image128.png"/></Relationships>
</file>

<file path=ppt/slides/_rels/slide79.xml.rels><?xml version="1.0" encoding="UTF-8" standalone="yes"?>
<Relationships xmlns="http://schemas.openxmlformats.org/package/2006/relationships"><Relationship Id="rId8" Type="http://schemas.openxmlformats.org/officeDocument/2006/relationships/image" Target="../media/image134.png"/><Relationship Id="rId3" Type="http://schemas.openxmlformats.org/officeDocument/2006/relationships/image" Target="../media/image129.png"/><Relationship Id="rId7" Type="http://schemas.openxmlformats.org/officeDocument/2006/relationships/image" Target="../media/image133.png"/><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image" Target="../media/image132.png"/><Relationship Id="rId5" Type="http://schemas.openxmlformats.org/officeDocument/2006/relationships/image" Target="../media/image131.png"/><Relationship Id="rId4" Type="http://schemas.openxmlformats.org/officeDocument/2006/relationships/image" Target="../media/image130.png"/><Relationship Id="rId9" Type="http://schemas.openxmlformats.org/officeDocument/2006/relationships/image" Target="../media/image13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字方塊 10">
            <a:extLst>
              <a:ext uri="{FF2B5EF4-FFF2-40B4-BE49-F238E27FC236}">
                <a16:creationId xmlns:a16="http://schemas.microsoft.com/office/drawing/2014/main" id="{ACF6178C-4EDE-44AB-0CD0-81BA25FDD094}"/>
              </a:ext>
            </a:extLst>
          </p:cNvPr>
          <p:cNvSpPr txBox="1"/>
          <p:nvPr/>
        </p:nvSpPr>
        <p:spPr>
          <a:xfrm>
            <a:off x="121019" y="2207483"/>
            <a:ext cx="11949962" cy="954107"/>
          </a:xfrm>
          <a:prstGeom prst="rect">
            <a:avLst/>
          </a:prstGeom>
          <a:noFill/>
        </p:spPr>
        <p:txBody>
          <a:bodyPr wrap="square" rtlCol="0">
            <a:spAutoFit/>
          </a:bodyPr>
          <a:lstStyle/>
          <a:p>
            <a:pPr algn="ctr"/>
            <a:r>
              <a:rPr lang="zh-TW" altLang="en-US" sz="2800" b="1" dirty="0">
                <a:latin typeface="標楷體" panose="03000509000000000000" pitchFamily="65" charset="-120"/>
                <a:ea typeface="標楷體" panose="03000509000000000000" pitchFamily="65" charset="-120"/>
              </a:rPr>
              <a:t>以卷積神經網路為基礎之新型可解釋性深度學習模型</a:t>
            </a:r>
            <a:endParaRPr lang="en-US" altLang="zh-TW" sz="2800" b="1" dirty="0">
              <a:latin typeface="標楷體" panose="03000509000000000000" pitchFamily="65" charset="-120"/>
              <a:ea typeface="標楷體" panose="03000509000000000000" pitchFamily="65" charset="-120"/>
            </a:endParaRPr>
          </a:p>
          <a:p>
            <a:pPr algn="ctr"/>
            <a:r>
              <a:rPr lang="en-US" altLang="zh-TW" sz="2800" b="1" dirty="0">
                <a:latin typeface="Times New Roman" panose="02020603050405020304" pitchFamily="18" charset="0"/>
                <a:ea typeface="標楷體" panose="03000509000000000000" pitchFamily="65" charset="-120"/>
                <a:cs typeface="Times New Roman" panose="02020603050405020304" pitchFamily="18" charset="0"/>
              </a:rPr>
              <a:t>A New CNN-Based Interpretable Deep Learning Model</a:t>
            </a:r>
            <a:endParaRPr lang="zh-TW" altLang="en-US" sz="2800" b="1"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2" name="文字方塊 11">
            <a:extLst>
              <a:ext uri="{FF2B5EF4-FFF2-40B4-BE49-F238E27FC236}">
                <a16:creationId xmlns:a16="http://schemas.microsoft.com/office/drawing/2014/main" id="{124D2B25-6B63-48C6-D407-CE5CCF811592}"/>
              </a:ext>
            </a:extLst>
          </p:cNvPr>
          <p:cNvSpPr txBox="1"/>
          <p:nvPr/>
        </p:nvSpPr>
        <p:spPr>
          <a:xfrm>
            <a:off x="3656646" y="4293879"/>
            <a:ext cx="4845230" cy="830997"/>
          </a:xfrm>
          <a:prstGeom prst="rect">
            <a:avLst/>
          </a:prstGeom>
          <a:noFill/>
        </p:spPr>
        <p:txBody>
          <a:bodyPr wrap="square" rtlCol="0">
            <a:spAutoFit/>
          </a:bodyPr>
          <a:lstStyle/>
          <a:p>
            <a:pPr algn="ctr"/>
            <a:r>
              <a:rPr lang="zh-TW" altLang="en-US" sz="2400" dirty="0">
                <a:latin typeface="標楷體" panose="03000509000000000000" pitchFamily="65" charset="-120"/>
                <a:ea typeface="標楷體" panose="03000509000000000000" pitchFamily="65" charset="-120"/>
              </a:rPr>
              <a:t>研究生：凃建名</a:t>
            </a:r>
            <a:endParaRPr lang="en-US" altLang="zh-TW" sz="2400" dirty="0">
              <a:latin typeface="標楷體" panose="03000509000000000000" pitchFamily="65" charset="-120"/>
              <a:ea typeface="標楷體" panose="03000509000000000000" pitchFamily="65" charset="-120"/>
            </a:endParaRPr>
          </a:p>
          <a:p>
            <a:pPr algn="ctr"/>
            <a:r>
              <a:rPr lang="zh-TW" altLang="en-US" sz="2400" dirty="0">
                <a:latin typeface="標楷體" panose="03000509000000000000" pitchFamily="65" charset="-120"/>
                <a:ea typeface="標楷體" panose="03000509000000000000" pitchFamily="65" charset="-120"/>
              </a:rPr>
              <a:t>指導教授：蘇木春 博士</a:t>
            </a:r>
          </a:p>
        </p:txBody>
      </p:sp>
      <p:sp>
        <p:nvSpPr>
          <p:cNvPr id="3" name="投影片編號版面配置區 2">
            <a:extLst>
              <a:ext uri="{FF2B5EF4-FFF2-40B4-BE49-F238E27FC236}">
                <a16:creationId xmlns:a16="http://schemas.microsoft.com/office/drawing/2014/main" id="{37B3BBB7-E16B-4CCE-B7CA-77B000F9F528}"/>
              </a:ext>
            </a:extLst>
          </p:cNvPr>
          <p:cNvSpPr>
            <a:spLocks noGrp="1"/>
          </p:cNvSpPr>
          <p:nvPr>
            <p:ph type="sldNum" sz="quarter" idx="12"/>
          </p:nvPr>
        </p:nvSpPr>
        <p:spPr/>
        <p:txBody>
          <a:bodyPr/>
          <a:lstStyle/>
          <a:p>
            <a:fld id="{E5C60907-9731-46B4-A33D-FDF5DC3BFF3C}" type="slidenum">
              <a:rPr lang="zh-TW" altLang="en-US" smtClean="0"/>
              <a:t>1</a:t>
            </a:fld>
            <a:endParaRPr lang="zh-TW" altLang="en-US"/>
          </a:p>
        </p:txBody>
      </p:sp>
    </p:spTree>
    <p:extLst>
      <p:ext uri="{BB962C8B-B14F-4D97-AF65-F5344CB8AC3E}">
        <p14:creationId xmlns:p14="http://schemas.microsoft.com/office/powerpoint/2010/main" val="31239435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18076"/>
            <a:ext cx="754565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視覺皮層</a:t>
            </a:r>
            <a:r>
              <a:rPr lang="en-US" altLang="zh-TW" sz="3600" dirty="0"/>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5" y="1238249"/>
            <a:ext cx="10047341" cy="193899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視覺皮層為分層架構，其階層由低到高分別是初級視覺皮層</a:t>
            </a:r>
            <a:r>
              <a:rPr lang="en-US" altLang="zh-TW" sz="2400" dirty="0"/>
              <a:t>(Primary visual cortex, V1)</a:t>
            </a:r>
            <a:r>
              <a:rPr lang="zh-TW" altLang="en-US" sz="2400" dirty="0"/>
              <a:t>和</a:t>
            </a:r>
            <a:r>
              <a:rPr lang="en-US" altLang="zh-TW" sz="2400" dirty="0"/>
              <a:t>V2</a:t>
            </a:r>
            <a:r>
              <a:rPr lang="zh-TW" altLang="en-US" sz="2400" dirty="0"/>
              <a:t>、</a:t>
            </a:r>
            <a:r>
              <a:rPr lang="en-US" altLang="zh-TW" sz="2400" dirty="0"/>
              <a:t>V4</a:t>
            </a:r>
            <a:r>
              <a:rPr lang="zh-TW" altLang="en-US" sz="2400" dirty="0"/>
              <a:t>、</a:t>
            </a:r>
            <a:r>
              <a:rPr lang="en-US" altLang="zh-TW" sz="2400" dirty="0"/>
              <a:t>IT</a:t>
            </a:r>
            <a:r>
              <a:rPr lang="zh-TW" altLang="en-US" sz="2400" dirty="0"/>
              <a:t>層這四層。</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底層皮質會學習到簡單的特徵：線條、曲線</a:t>
            </a:r>
            <a:endParaRPr lang="en-US" altLang="zh-TW" sz="2400" dirty="0"/>
          </a:p>
          <a:p>
            <a:pPr marL="342900" indent="-342900">
              <a:buFont typeface="Arial" panose="020B0604020202020204" pitchFamily="34" charset="0"/>
              <a:buChar char="•"/>
            </a:pPr>
            <a:r>
              <a:rPr lang="zh-TW" altLang="en-US" sz="2400" dirty="0"/>
              <a:t>高層皮質會學習到更豐富的特徵：手、花朵</a:t>
            </a: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10</a:t>
            </a:fld>
            <a:endParaRPr lang="zh-TW" altLang="en-US"/>
          </a:p>
        </p:txBody>
      </p:sp>
      <p:pic>
        <p:nvPicPr>
          <p:cNvPr id="5" name="圖片 4">
            <a:extLst>
              <a:ext uri="{FF2B5EF4-FFF2-40B4-BE49-F238E27FC236}">
                <a16:creationId xmlns:a16="http://schemas.microsoft.com/office/drawing/2014/main" id="{54961D57-F9B2-437F-965D-BE1D363CD5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2241" y="3251083"/>
            <a:ext cx="10092580" cy="2995126"/>
          </a:xfrm>
          <a:prstGeom prst="rect">
            <a:avLst/>
          </a:prstGeom>
        </p:spPr>
      </p:pic>
    </p:spTree>
    <p:extLst>
      <p:ext uri="{BB962C8B-B14F-4D97-AF65-F5344CB8AC3E}">
        <p14:creationId xmlns:p14="http://schemas.microsoft.com/office/powerpoint/2010/main" val="591985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425764" y="598759"/>
            <a:ext cx="7802136"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solidFill>
                  <a:srgbClr val="000000"/>
                </a:solidFill>
                <a:latin typeface="標楷體" panose="03000509000000000000" pitchFamily="65" charset="-120"/>
                <a:ea typeface="標楷體" panose="03000509000000000000" pitchFamily="65" charset="-120"/>
              </a:rPr>
              <a:t>視覺皮層</a:t>
            </a:r>
            <a:r>
              <a:rPr lang="en-US" altLang="zh-TW" sz="3600" dirty="0">
                <a:solidFill>
                  <a:srgbClr val="000000"/>
                </a:solidFill>
                <a:latin typeface="標楷體" panose="03000509000000000000" pitchFamily="65" charset="-120"/>
                <a:ea typeface="標楷體" panose="03000509000000000000" pitchFamily="65" charset="-120"/>
              </a:rPr>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241465" y="1700155"/>
            <a:ext cx="5972882" cy="341632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眼睛會在每一秒鐘快速移動視線的焦點三到四次，但人類的認知上不會有所感覺，這個現象被稱為「眼球跳動」</a:t>
            </a:r>
            <a:r>
              <a:rPr lang="en-US" altLang="zh-TW" sz="2400" dirty="0">
                <a:latin typeface="標楷體" panose="03000509000000000000" pitchFamily="65" charset="-120"/>
                <a:ea typeface="標楷體" panose="03000509000000000000" pitchFamily="65" charset="-120"/>
              </a:rPr>
              <a:t>(Saccade)</a:t>
            </a:r>
            <a:r>
              <a:rPr lang="zh-TW" altLang="en-US" sz="2400" dirty="0">
                <a:latin typeface="標楷體" panose="03000509000000000000" pitchFamily="65" charset="-120"/>
                <a:ea typeface="標楷體" panose="03000509000000000000" pitchFamily="65" charset="-120"/>
              </a:rPr>
              <a:t>。</a:t>
            </a:r>
            <a:endParaRPr lang="en-US" altLang="zh-TW" sz="2400" dirty="0">
              <a:latin typeface="標楷體" panose="03000509000000000000" pitchFamily="65" charset="-120"/>
              <a:ea typeface="標楷體" panose="03000509000000000000" pitchFamily="65" charset="-120"/>
            </a:endParaRPr>
          </a:p>
          <a:p>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不同的影像部位在不同時間進入眼睛，</a:t>
            </a:r>
            <a:endParaRPr lang="en-US" altLang="zh-TW" sz="2400" dirty="0">
              <a:latin typeface="標楷體" panose="03000509000000000000" pitchFamily="65" charset="-120"/>
              <a:ea typeface="標楷體" panose="03000509000000000000" pitchFamily="65" charset="-120"/>
            </a:endParaRPr>
          </a:p>
          <a:p>
            <a:r>
              <a:rPr lang="zh-TW" altLang="en-US" sz="2400" dirty="0">
                <a:latin typeface="標楷體" panose="03000509000000000000" pitchFamily="65" charset="-120"/>
                <a:ea typeface="標楷體" panose="03000509000000000000" pitchFamily="65" charset="-120"/>
              </a:rPr>
              <a:t>而大腦透過皮質持續記錄這些影像部位的特徵，最終在大腦中形成對影像的完整認知</a:t>
            </a: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11</a:t>
            </a:fld>
            <a:endParaRPr lang="zh-TW" altLang="en-US"/>
          </a:p>
        </p:txBody>
      </p:sp>
      <p:pic>
        <p:nvPicPr>
          <p:cNvPr id="6" name="圖片 5">
            <a:extLst>
              <a:ext uri="{FF2B5EF4-FFF2-40B4-BE49-F238E27FC236}">
                <a16:creationId xmlns:a16="http://schemas.microsoft.com/office/drawing/2014/main" id="{C9C50BAF-D2A6-4AD8-AA84-6A97D52161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3595" y="1339881"/>
            <a:ext cx="3368332" cy="4922947"/>
          </a:xfrm>
          <a:prstGeom prst="rect">
            <a:avLst/>
          </a:prstGeom>
        </p:spPr>
      </p:pic>
    </p:spTree>
    <p:extLst>
      <p:ext uri="{BB962C8B-B14F-4D97-AF65-F5344CB8AC3E}">
        <p14:creationId xmlns:p14="http://schemas.microsoft.com/office/powerpoint/2010/main" val="38524453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602496" cy="646331"/>
          </a:xfrm>
          <a:prstGeom prst="rect">
            <a:avLst/>
          </a:prstGeom>
          <a:noFill/>
        </p:spPr>
        <p:txBody>
          <a:bodyPr wrap="square" rtlCol="0">
            <a:spAutoFit/>
          </a:bodyPr>
          <a:lstStyle/>
          <a:p>
            <a:r>
              <a:rPr lang="en-US" altLang="zh-TW" sz="3600" dirty="0">
                <a:latin typeface="+mj-lt"/>
                <a:ea typeface="標楷體" panose="03000509000000000000" pitchFamily="65" charset="-120"/>
              </a:rPr>
              <a:t>CNN-based Interpretable Model</a:t>
            </a:r>
            <a:r>
              <a:rPr lang="zh-TW" altLang="en-US" sz="3600" dirty="0">
                <a:latin typeface="+mj-lt"/>
                <a:ea typeface="標楷體" panose="03000509000000000000" pitchFamily="65" charset="-120"/>
              </a:rPr>
              <a:t> </a:t>
            </a:r>
            <a:r>
              <a:rPr lang="en-US" altLang="zh-TW" sz="3600" dirty="0"/>
              <a:t>(1/4)</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5" y="1439924"/>
            <a:ext cx="10047341" cy="2308324"/>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CNN-based Interpretable Model(CIM)[5] </a:t>
            </a:r>
            <a:r>
              <a:rPr lang="zh-TW" altLang="en-US" sz="2400" dirty="0"/>
              <a:t>為 </a:t>
            </a:r>
            <a:r>
              <a:rPr lang="en-US" altLang="zh-TW" sz="2400" dirty="0"/>
              <a:t>Yang </a:t>
            </a:r>
            <a:r>
              <a:rPr lang="zh-TW" altLang="en-US" sz="2400" dirty="0"/>
              <a:t>等人於 </a:t>
            </a:r>
            <a:r>
              <a:rPr lang="en-US" altLang="zh-TW" sz="2400" dirty="0"/>
              <a:t>2023 </a:t>
            </a:r>
            <a:r>
              <a:rPr lang="zh-TW" altLang="en-US" sz="2400" dirty="0"/>
              <a:t>年提出模擬視覺皮層階層架構和影像的空間性關係來解釋深度學習過程的可解釋性模型</a:t>
            </a: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t>多層結構</a:t>
            </a:r>
            <a:r>
              <a:rPr lang="zh-TW" altLang="en-US" sz="2400" dirty="0">
                <a:latin typeface="標楷體" panose="03000509000000000000" pitchFamily="65" charset="-120"/>
                <a:ea typeface="標楷體" panose="03000509000000000000" pitchFamily="65" charset="-120"/>
              </a:rPr>
              <a:t>，</a:t>
            </a:r>
            <a:r>
              <a:rPr lang="zh-TW" altLang="en-US" sz="2400" dirty="0"/>
              <a:t>每層由三個部分組成</a:t>
            </a:r>
            <a:r>
              <a:rPr lang="en-US" altLang="zh-TW" sz="2400" dirty="0"/>
              <a:t>: </a:t>
            </a:r>
            <a:r>
              <a:rPr lang="zh-TW" altLang="en-US" sz="2400" dirty="0"/>
              <a:t>高斯卷積模組、</a:t>
            </a:r>
            <a:r>
              <a:rPr lang="en-US" altLang="zh-TW" sz="2400" dirty="0"/>
              <a:t> </a:t>
            </a:r>
            <a:r>
              <a:rPr lang="en-US" altLang="zh-TW" sz="2400" dirty="0" err="1"/>
              <a:t>cReLU</a:t>
            </a:r>
            <a:r>
              <a:rPr lang="zh-TW" altLang="en-US" sz="2400" dirty="0"/>
              <a:t>函數、空間位置保留合併機制</a:t>
            </a:r>
            <a:endParaRPr lang="en-US" altLang="zh-TW" sz="2400" dirty="0"/>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12</a:t>
            </a:fld>
            <a:endParaRPr lang="zh-TW" altLang="en-US"/>
          </a:p>
        </p:txBody>
      </p:sp>
      <p:pic>
        <p:nvPicPr>
          <p:cNvPr id="5" name="圖片 4">
            <a:extLst>
              <a:ext uri="{FF2B5EF4-FFF2-40B4-BE49-F238E27FC236}">
                <a16:creationId xmlns:a16="http://schemas.microsoft.com/office/drawing/2014/main" id="{ECD7BD29-6889-43D3-8FC8-2DA2E7150B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190" y="3888980"/>
            <a:ext cx="10064454" cy="2468640"/>
          </a:xfrm>
          <a:prstGeom prst="rect">
            <a:avLst/>
          </a:prstGeom>
        </p:spPr>
      </p:pic>
    </p:spTree>
    <p:extLst>
      <p:ext uri="{BB962C8B-B14F-4D97-AF65-F5344CB8AC3E}">
        <p14:creationId xmlns:p14="http://schemas.microsoft.com/office/powerpoint/2010/main" val="10610715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602496" cy="646331"/>
          </a:xfrm>
          <a:prstGeom prst="rect">
            <a:avLst/>
          </a:prstGeom>
          <a:noFill/>
        </p:spPr>
        <p:txBody>
          <a:bodyPr wrap="square" rtlCol="0">
            <a:spAutoFit/>
          </a:bodyPr>
          <a:lstStyle/>
          <a:p>
            <a:r>
              <a:rPr lang="en-US" altLang="zh-TW" sz="3600" dirty="0">
                <a:latin typeface="+mj-lt"/>
                <a:ea typeface="標楷體" panose="03000509000000000000" pitchFamily="65" charset="-120"/>
              </a:rPr>
              <a:t>CNN-based Interpretable Model</a:t>
            </a:r>
            <a:r>
              <a:rPr lang="zh-TW" altLang="en-US" sz="3600" dirty="0">
                <a:latin typeface="+mj-lt"/>
                <a:ea typeface="標楷體" panose="03000509000000000000" pitchFamily="65" charset="-120"/>
              </a:rPr>
              <a:t> </a:t>
            </a:r>
            <a:r>
              <a:rPr lang="en-US" altLang="zh-TW" sz="3600" dirty="0"/>
              <a:t>(2/4)</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9" y="1923004"/>
            <a:ext cx="10047341" cy="341632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高斯卷積模組：使用高斯函數取代原始卷積操作中的內積，使計算結果具有相似度的意義</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en-US" altLang="zh-TW" sz="2400" dirty="0" err="1"/>
              <a:t>cReLU</a:t>
            </a:r>
            <a:r>
              <a:rPr lang="zh-TW" altLang="en-US" sz="2400" dirty="0"/>
              <a:t>函數：新提出的變形 </a:t>
            </a:r>
            <a:r>
              <a:rPr lang="en-US" altLang="zh-TW" sz="2400" dirty="0" err="1"/>
              <a:t>ReLU</a:t>
            </a:r>
            <a:r>
              <a:rPr lang="en-US" altLang="zh-TW" sz="2400" dirty="0"/>
              <a:t> </a:t>
            </a:r>
            <a:r>
              <a:rPr lang="zh-TW" altLang="en-US" sz="2400" dirty="0"/>
              <a:t>函數，目的為過濾高斯卷積過小的輸出</a:t>
            </a:r>
            <a:endParaRPr lang="en-US" altLang="zh-TW" sz="2400" dirty="0"/>
          </a:p>
          <a:p>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t>空間位置保留合併機制：模擬層狀合併架構和「眼球跳動」，將不同的響應圖乘上時間遺忘函數進行合併。</a:t>
            </a:r>
            <a:endParaRPr lang="en-US" altLang="zh-TW" sz="2400" dirty="0"/>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13</a:t>
            </a:fld>
            <a:endParaRPr lang="zh-TW" altLang="en-US" dirty="0"/>
          </a:p>
        </p:txBody>
      </p:sp>
    </p:spTree>
    <p:extLst>
      <p:ext uri="{BB962C8B-B14F-4D97-AF65-F5344CB8AC3E}">
        <p14:creationId xmlns:p14="http://schemas.microsoft.com/office/powerpoint/2010/main" val="14749637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23169" y="532486"/>
            <a:ext cx="7602496" cy="646331"/>
          </a:xfrm>
          <a:prstGeom prst="rect">
            <a:avLst/>
          </a:prstGeom>
          <a:noFill/>
        </p:spPr>
        <p:txBody>
          <a:bodyPr wrap="square" rtlCol="0">
            <a:spAutoFit/>
          </a:bodyPr>
          <a:lstStyle/>
          <a:p>
            <a:r>
              <a:rPr lang="en-US" altLang="zh-TW" sz="3600" dirty="0">
                <a:latin typeface="+mj-lt"/>
                <a:ea typeface="標楷體" panose="03000509000000000000" pitchFamily="65" charset="-120"/>
              </a:rPr>
              <a:t>CNN-based Interpretable Model</a:t>
            </a:r>
            <a:r>
              <a:rPr lang="zh-TW" altLang="en-US" sz="3600" dirty="0">
                <a:latin typeface="+mj-lt"/>
                <a:ea typeface="標楷體" panose="03000509000000000000" pitchFamily="65" charset="-120"/>
              </a:rPr>
              <a:t> </a:t>
            </a:r>
            <a:r>
              <a:rPr lang="en-US" altLang="zh-TW" sz="3600" dirty="0"/>
              <a:t>(3/4)</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61EDE1BB-7398-E012-A3B9-B2350876A379}"/>
              </a:ext>
            </a:extLst>
          </p:cNvPr>
          <p:cNvSpPr txBox="1"/>
          <p:nvPr/>
        </p:nvSpPr>
        <p:spPr>
          <a:xfrm>
            <a:off x="1072325" y="1439924"/>
            <a:ext cx="10047341" cy="341632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特徵圖對應法：從輸入影像在模型每層的響應圖中找到造成最大響應值濾波器的對應影像並將其組合起來。</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endParaRPr lang="en-US" altLang="zh-TW" sz="2400" dirty="0"/>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14</a:t>
            </a:fld>
            <a:endParaRPr lang="zh-TW" altLang="en-US"/>
          </a:p>
        </p:txBody>
      </p:sp>
      <p:pic>
        <p:nvPicPr>
          <p:cNvPr id="6" name="圖片 5">
            <a:extLst>
              <a:ext uri="{FF2B5EF4-FFF2-40B4-BE49-F238E27FC236}">
                <a16:creationId xmlns:a16="http://schemas.microsoft.com/office/drawing/2014/main" id="{70F92841-34AE-417F-AA4D-551C0187C63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23169" y="2395656"/>
            <a:ext cx="7611356" cy="2426509"/>
          </a:xfrm>
          <a:prstGeom prst="rect">
            <a:avLst/>
          </a:prstGeom>
        </p:spPr>
      </p:pic>
    </p:spTree>
    <p:extLst>
      <p:ext uri="{BB962C8B-B14F-4D97-AF65-F5344CB8AC3E}">
        <p14:creationId xmlns:p14="http://schemas.microsoft.com/office/powerpoint/2010/main" val="27680675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80D19363-EBFE-4B78-A5B1-8462FE105B6F}"/>
              </a:ext>
            </a:extLst>
          </p:cNvPr>
          <p:cNvSpPr>
            <a:spLocks noGrp="1"/>
          </p:cNvSpPr>
          <p:nvPr>
            <p:ph type="sldNum" sz="quarter" idx="12"/>
          </p:nvPr>
        </p:nvSpPr>
        <p:spPr/>
        <p:txBody>
          <a:bodyPr/>
          <a:lstStyle/>
          <a:p>
            <a:fld id="{E5C60907-9731-46B4-A33D-FDF5DC3BFF3C}" type="slidenum">
              <a:rPr lang="zh-TW" altLang="en-US" smtClean="0"/>
              <a:t>15</a:t>
            </a:fld>
            <a:endParaRPr lang="zh-TW" altLang="en-US"/>
          </a:p>
        </p:txBody>
      </p:sp>
      <p:sp>
        <p:nvSpPr>
          <p:cNvPr id="5" name="文字方塊 4">
            <a:extLst>
              <a:ext uri="{FF2B5EF4-FFF2-40B4-BE49-F238E27FC236}">
                <a16:creationId xmlns:a16="http://schemas.microsoft.com/office/drawing/2014/main" id="{125E6489-14FC-4642-9BE1-89724FFBAE18}"/>
              </a:ext>
            </a:extLst>
          </p:cNvPr>
          <p:cNvSpPr txBox="1"/>
          <p:nvPr/>
        </p:nvSpPr>
        <p:spPr>
          <a:xfrm>
            <a:off x="2323169" y="532486"/>
            <a:ext cx="7602496" cy="646331"/>
          </a:xfrm>
          <a:prstGeom prst="rect">
            <a:avLst/>
          </a:prstGeom>
          <a:noFill/>
        </p:spPr>
        <p:txBody>
          <a:bodyPr wrap="square" rtlCol="0">
            <a:spAutoFit/>
          </a:bodyPr>
          <a:lstStyle/>
          <a:p>
            <a:r>
              <a:rPr lang="en-US" altLang="zh-TW" sz="3600" dirty="0">
                <a:latin typeface="+mj-lt"/>
                <a:ea typeface="標楷體" panose="03000509000000000000" pitchFamily="65" charset="-120"/>
              </a:rPr>
              <a:t>CNN-based Interpretable Model</a:t>
            </a:r>
            <a:r>
              <a:rPr lang="zh-TW" altLang="en-US" sz="3600" dirty="0">
                <a:latin typeface="+mj-lt"/>
                <a:ea typeface="標楷體" panose="03000509000000000000" pitchFamily="65" charset="-120"/>
              </a:rPr>
              <a:t> </a:t>
            </a:r>
            <a:r>
              <a:rPr lang="en-US" altLang="zh-TW" sz="3600" dirty="0"/>
              <a:t>(4/4)</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6" name="文字方塊 5">
            <a:extLst>
              <a:ext uri="{FF2B5EF4-FFF2-40B4-BE49-F238E27FC236}">
                <a16:creationId xmlns:a16="http://schemas.microsoft.com/office/drawing/2014/main" id="{E3018397-B8C5-43DA-9FC3-BF7E30377412}"/>
              </a:ext>
            </a:extLst>
          </p:cNvPr>
          <p:cNvSpPr txBox="1"/>
          <p:nvPr/>
        </p:nvSpPr>
        <p:spPr>
          <a:xfrm>
            <a:off x="1072325" y="1439924"/>
            <a:ext cx="10047341" cy="3046988"/>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優點：</a:t>
            </a:r>
            <a:endParaRPr lang="en-US" altLang="zh-TW" sz="2400" dirty="0"/>
          </a:p>
          <a:p>
            <a:pPr marL="800100" lvl="1" indent="-342900">
              <a:buFont typeface="Arial" panose="020B0604020202020204" pitchFamily="34" charset="0"/>
              <a:buChar char="•"/>
            </a:pPr>
            <a:r>
              <a:rPr lang="zh-TW" altLang="en-US" sz="2400" dirty="0"/>
              <a:t>透過視覺化來觀察每一層特徵</a:t>
            </a:r>
            <a:endParaRPr lang="en-US" altLang="zh-TW" sz="2400" dirty="0"/>
          </a:p>
          <a:p>
            <a:pPr marL="800100" lvl="1" indent="-342900">
              <a:buFont typeface="Arial" panose="020B0604020202020204" pitchFamily="34" charset="0"/>
              <a:buChar char="•"/>
            </a:pPr>
            <a:r>
              <a:rPr lang="zh-TW" altLang="en-US" sz="2400" dirty="0"/>
              <a:t>透過特徵可以解釋預測結果</a:t>
            </a:r>
            <a:endParaRPr lang="en-US" altLang="zh-TW" sz="2400" dirty="0"/>
          </a:p>
          <a:p>
            <a:endParaRPr lang="en-US" altLang="zh-TW" sz="2400" dirty="0"/>
          </a:p>
          <a:p>
            <a:pPr marL="342900" indent="-342900">
              <a:buFont typeface="Arial" panose="020B0604020202020204" pitchFamily="34" charset="0"/>
              <a:buChar char="•"/>
            </a:pPr>
            <a:r>
              <a:rPr lang="zh-TW" altLang="en-US" sz="2400" dirty="0"/>
              <a:t>缺點</a:t>
            </a:r>
            <a:endParaRPr lang="en-US" altLang="zh-TW" sz="2400" dirty="0"/>
          </a:p>
          <a:p>
            <a:pPr marL="800100" lvl="1" indent="-342900">
              <a:buFont typeface="Arial" panose="020B0604020202020204" pitchFamily="34" charset="0"/>
              <a:buChar char="•"/>
            </a:pPr>
            <a:r>
              <a:rPr lang="zh-TW" altLang="en-US" sz="2400" dirty="0"/>
              <a:t>只能處理灰階影像</a:t>
            </a:r>
            <a:endParaRPr lang="en-US" altLang="zh-TW" sz="2400" dirty="0"/>
          </a:p>
          <a:p>
            <a:pPr marL="800100" lvl="1" indent="-342900">
              <a:buFont typeface="Arial" panose="020B0604020202020204" pitchFamily="34" charset="0"/>
              <a:buChar char="•"/>
            </a:pPr>
            <a:r>
              <a:rPr lang="zh-TW" altLang="en-US" sz="2400" dirty="0"/>
              <a:t>訓練速度較慢</a:t>
            </a:r>
            <a:endParaRPr lang="en-US" altLang="zh-TW" sz="2400" dirty="0"/>
          </a:p>
          <a:p>
            <a:pPr marL="800100" lvl="1" indent="-342900">
              <a:buFont typeface="Arial" panose="020B0604020202020204" pitchFamily="34" charset="0"/>
              <a:buChar char="•"/>
            </a:pPr>
            <a:endParaRPr lang="en-US" altLang="zh-TW" sz="2400" dirty="0"/>
          </a:p>
        </p:txBody>
      </p:sp>
    </p:spTree>
    <p:extLst>
      <p:ext uri="{BB962C8B-B14F-4D97-AF65-F5344CB8AC3E}">
        <p14:creationId xmlns:p14="http://schemas.microsoft.com/office/powerpoint/2010/main" val="109954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1605607" y="1391787"/>
            <a:ext cx="10149410" cy="4093428"/>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研究動機與目的</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背景知識與文獻回顧</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000" dirty="0">
                <a:solidFill>
                  <a:schemeClr val="bg1">
                    <a:lumMod val="75000"/>
                  </a:schemeClr>
                </a:solidFill>
                <a:latin typeface="標楷體" panose="03000509000000000000" pitchFamily="65" charset="-120"/>
                <a:ea typeface="標楷體" panose="03000509000000000000" pitchFamily="65" charset="-120"/>
              </a:rPr>
              <a:t>背景知識</a:t>
            </a:r>
            <a:endParaRPr lang="en-US" altLang="zh-TW" sz="20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000" dirty="0">
                <a:solidFill>
                  <a:srgbClr val="000000"/>
                </a:solidFill>
                <a:latin typeface="標楷體" panose="03000509000000000000" pitchFamily="65" charset="-120"/>
                <a:ea typeface="標楷體" panose="03000509000000000000" pitchFamily="65" charset="-120"/>
              </a:rPr>
              <a:t>文獻回顧</a:t>
            </a:r>
            <a:endParaRPr lang="en-US" altLang="zh-TW" sz="2000" dirty="0">
              <a:solidFill>
                <a:srgbClr val="000000"/>
              </a:solidFill>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dirty="0"/>
              <a:t>可解釋性人工智慧的分類</a:t>
            </a:r>
            <a:endParaRPr lang="en-US" altLang="zh-TW" dirty="0"/>
          </a:p>
          <a:p>
            <a:pPr marL="1485900" lvl="2" indent="-571500">
              <a:buFont typeface="標楷體" panose="03000509000000000000" pitchFamily="65" charset="-120"/>
              <a:buChar char="–"/>
            </a:pPr>
            <a:r>
              <a:rPr lang="zh-TW" altLang="en-US" dirty="0"/>
              <a:t>對於 </a:t>
            </a:r>
            <a:r>
              <a:rPr lang="en-US" altLang="zh-TW" dirty="0"/>
              <a:t>Ante-hoc Explainable Model </a:t>
            </a:r>
            <a:r>
              <a:rPr lang="zh-TW" altLang="en-US" dirty="0"/>
              <a:t>之研究</a:t>
            </a:r>
            <a:endParaRPr lang="en-US" altLang="zh-TW" dirty="0"/>
          </a:p>
          <a:p>
            <a:pPr marL="1485900" lvl="2" indent="-571500">
              <a:buFont typeface="標楷體" panose="03000509000000000000" pitchFamily="65" charset="-120"/>
              <a:buChar char="–"/>
            </a:pPr>
            <a:r>
              <a:rPr lang="zh-TW" altLang="en-US" dirty="0"/>
              <a:t>對於 </a:t>
            </a:r>
            <a:r>
              <a:rPr lang="en-US" altLang="zh-TW" dirty="0"/>
              <a:t>Post-hoc Explainable Method </a:t>
            </a:r>
            <a:r>
              <a:rPr lang="zh-TW" altLang="en-US" dirty="0"/>
              <a:t>之研究</a:t>
            </a:r>
            <a:endParaRPr lang="en-US" altLang="zh-TW" dirty="0"/>
          </a:p>
          <a:p>
            <a:pPr marL="1485900" lvl="2" indent="-571500">
              <a:buFont typeface="標楷體" panose="03000509000000000000" pitchFamily="65" charset="-120"/>
              <a:buChar char="–"/>
            </a:pPr>
            <a:r>
              <a:rPr lang="zh-TW" altLang="en-US" dirty="0"/>
              <a:t>近年可解釋性模型趨勢之研究</a:t>
            </a:r>
            <a:endParaRPr lang="en-US" altLang="zh-TW"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
        <p:nvSpPr>
          <p:cNvPr id="7" name="文字方塊 6">
            <a:extLst>
              <a:ext uri="{FF2B5EF4-FFF2-40B4-BE49-F238E27FC236}">
                <a16:creationId xmlns:a16="http://schemas.microsoft.com/office/drawing/2014/main" id="{427B00BF-808D-60E6-E7BF-DBB238FD7A4B}"/>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FA269767-E227-40EB-B937-6F68BF8830AA}"/>
              </a:ext>
            </a:extLst>
          </p:cNvPr>
          <p:cNvSpPr>
            <a:spLocks noGrp="1"/>
          </p:cNvSpPr>
          <p:nvPr>
            <p:ph type="sldNum" sz="quarter" idx="12"/>
          </p:nvPr>
        </p:nvSpPr>
        <p:spPr/>
        <p:txBody>
          <a:bodyPr/>
          <a:lstStyle/>
          <a:p>
            <a:fld id="{E5C60907-9731-46B4-A33D-FDF5DC3BFF3C}" type="slidenum">
              <a:rPr lang="zh-TW" altLang="en-US" smtClean="0"/>
              <a:t>16</a:t>
            </a:fld>
            <a:endParaRPr lang="zh-TW" altLang="en-US"/>
          </a:p>
        </p:txBody>
      </p:sp>
    </p:spTree>
    <p:extLst>
      <p:ext uri="{BB962C8B-B14F-4D97-AF65-F5344CB8AC3E}">
        <p14:creationId xmlns:p14="http://schemas.microsoft.com/office/powerpoint/2010/main" val="1160101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665946" y="440716"/>
            <a:ext cx="6275439" cy="646331"/>
          </a:xfrm>
          <a:prstGeom prst="rect">
            <a:avLst/>
          </a:prstGeom>
          <a:noFill/>
        </p:spPr>
        <p:txBody>
          <a:bodyPr wrap="square" rtlCol="0">
            <a:spAutoFit/>
          </a:bodyPr>
          <a:lstStyle/>
          <a:p>
            <a:pPr marL="0" lvl="2"/>
            <a:r>
              <a:rPr lang="zh-TW" altLang="en-US" sz="3600" dirty="0"/>
              <a:t>可解釋性人工智慧的分類</a:t>
            </a:r>
            <a:endParaRPr lang="en-US" altLang="zh-TW" sz="3600" dirty="0"/>
          </a:p>
        </p:txBody>
      </p:sp>
      <p:sp>
        <p:nvSpPr>
          <p:cNvPr id="3" name="投影片編號版面配置區 2">
            <a:extLst>
              <a:ext uri="{FF2B5EF4-FFF2-40B4-BE49-F238E27FC236}">
                <a16:creationId xmlns:a16="http://schemas.microsoft.com/office/drawing/2014/main" id="{D322F6CF-534D-400D-83C3-0A18D8797DB8}"/>
              </a:ext>
            </a:extLst>
          </p:cNvPr>
          <p:cNvSpPr>
            <a:spLocks noGrp="1"/>
          </p:cNvSpPr>
          <p:nvPr>
            <p:ph type="sldNum" sz="quarter" idx="12"/>
          </p:nvPr>
        </p:nvSpPr>
        <p:spPr/>
        <p:txBody>
          <a:bodyPr/>
          <a:lstStyle/>
          <a:p>
            <a:fld id="{E5C60907-9731-46B4-A33D-FDF5DC3BFF3C}" type="slidenum">
              <a:rPr lang="zh-TW" altLang="en-US" smtClean="0"/>
              <a:t>17</a:t>
            </a:fld>
            <a:endParaRPr lang="zh-TW" altLang="en-US"/>
          </a:p>
        </p:txBody>
      </p:sp>
      <p:pic>
        <p:nvPicPr>
          <p:cNvPr id="10" name="圖片 9">
            <a:extLst>
              <a:ext uri="{FF2B5EF4-FFF2-40B4-BE49-F238E27FC236}">
                <a16:creationId xmlns:a16="http://schemas.microsoft.com/office/drawing/2014/main" id="{EAAE5960-B37B-4DC8-857F-7D0ED8E0BF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4887" y="1504222"/>
            <a:ext cx="7902223" cy="4019049"/>
          </a:xfrm>
          <a:prstGeom prst="rect">
            <a:avLst/>
          </a:prstGeom>
        </p:spPr>
      </p:pic>
    </p:spTree>
    <p:extLst>
      <p:ext uri="{BB962C8B-B14F-4D97-AF65-F5344CB8AC3E}">
        <p14:creationId xmlns:p14="http://schemas.microsoft.com/office/powerpoint/2010/main" val="15045282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989649" y="456236"/>
            <a:ext cx="8212697" cy="646331"/>
          </a:xfrm>
          <a:prstGeom prst="rect">
            <a:avLst/>
          </a:prstGeom>
          <a:noFill/>
        </p:spPr>
        <p:txBody>
          <a:bodyPr wrap="none" rtlCol="0">
            <a:spAutoFit/>
          </a:bodyPr>
          <a:lstStyle/>
          <a:p>
            <a:pPr marL="0" lvl="2"/>
            <a:r>
              <a:rPr lang="zh-TW" altLang="en-US" sz="3600" dirty="0"/>
              <a:t>對於 </a:t>
            </a:r>
            <a:r>
              <a:rPr lang="en-US" altLang="zh-TW" sz="3600" dirty="0"/>
              <a:t>Ante-hoc Explainable Model </a:t>
            </a:r>
            <a:r>
              <a:rPr lang="zh-TW" altLang="en-US" sz="3600" dirty="0"/>
              <a:t>之研究</a:t>
            </a:r>
            <a:endParaRPr lang="en-US" altLang="zh-TW" sz="3600" dirty="0"/>
          </a:p>
        </p:txBody>
      </p:sp>
      <p:sp>
        <p:nvSpPr>
          <p:cNvPr id="3" name="投影片編號版面配置區 2">
            <a:extLst>
              <a:ext uri="{FF2B5EF4-FFF2-40B4-BE49-F238E27FC236}">
                <a16:creationId xmlns:a16="http://schemas.microsoft.com/office/drawing/2014/main" id="{C8EF085F-8DA2-49C9-B912-9B8D80011FAA}"/>
              </a:ext>
            </a:extLst>
          </p:cNvPr>
          <p:cNvSpPr>
            <a:spLocks noGrp="1"/>
          </p:cNvSpPr>
          <p:nvPr>
            <p:ph type="sldNum" sz="quarter" idx="12"/>
          </p:nvPr>
        </p:nvSpPr>
        <p:spPr/>
        <p:txBody>
          <a:bodyPr/>
          <a:lstStyle/>
          <a:p>
            <a:fld id="{E5C60907-9731-46B4-A33D-FDF5DC3BFF3C}" type="slidenum">
              <a:rPr lang="zh-TW" altLang="en-US" smtClean="0"/>
              <a:t>18</a:t>
            </a:fld>
            <a:endParaRPr lang="zh-TW" altLang="en-US"/>
          </a:p>
        </p:txBody>
      </p:sp>
      <p:sp>
        <p:nvSpPr>
          <p:cNvPr id="9" name="文字方塊 8">
            <a:extLst>
              <a:ext uri="{FF2B5EF4-FFF2-40B4-BE49-F238E27FC236}">
                <a16:creationId xmlns:a16="http://schemas.microsoft.com/office/drawing/2014/main" id="{BD3D1EC8-AC7F-47CA-8C00-E677D01509C6}"/>
              </a:ext>
            </a:extLst>
          </p:cNvPr>
          <p:cNvSpPr txBox="1"/>
          <p:nvPr/>
        </p:nvSpPr>
        <p:spPr>
          <a:xfrm>
            <a:off x="1072328" y="1536174"/>
            <a:ext cx="10047341" cy="4154984"/>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本質可解釋性模型 </a:t>
            </a:r>
            <a:r>
              <a:rPr lang="en-US" altLang="zh-TW" sz="2400" dirty="0"/>
              <a:t>(Ante-hoc explainable, </a:t>
            </a:r>
            <a:r>
              <a:rPr lang="en-US" altLang="zh-TW" sz="2400" dirty="0" err="1"/>
              <a:t>Interently</a:t>
            </a:r>
            <a:r>
              <a:rPr lang="en-US" altLang="zh-TW" sz="2400" dirty="0"/>
              <a:t> Interpretable Models)</a:t>
            </a:r>
            <a:r>
              <a:rPr lang="zh-TW" altLang="en-US" sz="2400" dirty="0"/>
              <a:t>，在模型設計時就會考量可解釋性的需求，使得模型本身便具備產生解釋性的能力。</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目標：設計出具有高準確度與高可解釋性的模型</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最著名的模型便是機器學習中的決策樹</a:t>
            </a:r>
            <a:r>
              <a:rPr lang="en-US" altLang="zh-TW" sz="2400" dirty="0"/>
              <a:t>(Decision Tree, DT)</a:t>
            </a:r>
            <a:r>
              <a:rPr lang="zh-TW" altLang="en-US" sz="2400" dirty="0"/>
              <a:t>，此外還有</a:t>
            </a:r>
            <a:r>
              <a:rPr lang="en-US" altLang="zh-TW" sz="2400" dirty="0"/>
              <a:t>Nest Generalized Exemplar(NGE)</a:t>
            </a:r>
            <a:r>
              <a:rPr lang="zh-TW" altLang="en-US" sz="2400" dirty="0"/>
              <a:t>、</a:t>
            </a:r>
            <a:r>
              <a:rPr lang="en-US" altLang="zh-TW" sz="2400" dirty="0"/>
              <a:t>Adaptive-Network-Based Fuzzy Inference</a:t>
            </a:r>
            <a:r>
              <a:rPr lang="zh-TW" altLang="en-US" sz="2400" dirty="0"/>
              <a:t> </a:t>
            </a:r>
            <a:r>
              <a:rPr lang="en-US" altLang="zh-TW" sz="2400" dirty="0"/>
              <a:t>System(ANFIS)</a:t>
            </a:r>
            <a:r>
              <a:rPr lang="zh-TW" altLang="en-US" sz="2400" dirty="0"/>
              <a:t>、</a:t>
            </a:r>
            <a:r>
              <a:rPr lang="en-US" altLang="zh-TW" sz="2400" dirty="0"/>
              <a:t>Collection of High Importance Random Path Snippets (CHIRPS)</a:t>
            </a:r>
            <a:r>
              <a:rPr lang="zh-TW" altLang="en-US" sz="2400" dirty="0"/>
              <a:t>等模型。</a:t>
            </a:r>
          </a:p>
          <a:p>
            <a:endParaRPr lang="en-US" altLang="zh-TW" sz="2400" dirty="0"/>
          </a:p>
        </p:txBody>
      </p:sp>
    </p:spTree>
    <p:extLst>
      <p:ext uri="{BB962C8B-B14F-4D97-AF65-F5344CB8AC3E}">
        <p14:creationId xmlns:p14="http://schemas.microsoft.com/office/powerpoint/2010/main" val="3635910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975303" y="480292"/>
            <a:ext cx="8212505" cy="646331"/>
          </a:xfrm>
          <a:prstGeom prst="rect">
            <a:avLst/>
          </a:prstGeom>
          <a:noFill/>
        </p:spPr>
        <p:txBody>
          <a:bodyPr wrap="none" rtlCol="0">
            <a:spAutoFit/>
          </a:bodyPr>
          <a:lstStyle/>
          <a:p>
            <a:pPr marL="0" lvl="2"/>
            <a:r>
              <a:rPr lang="zh-TW" altLang="en-US" sz="3600" dirty="0"/>
              <a:t>對於 </a:t>
            </a:r>
            <a:r>
              <a:rPr lang="en-US" altLang="zh-TW" sz="3600" dirty="0"/>
              <a:t>Post-hoc Explainable Method </a:t>
            </a:r>
            <a:r>
              <a:rPr lang="zh-TW" altLang="en-US" sz="3600" dirty="0"/>
              <a:t>之研究</a:t>
            </a:r>
            <a:endParaRPr lang="en-US" altLang="zh-TW" sz="3600" dirty="0"/>
          </a:p>
        </p:txBody>
      </p:sp>
      <p:sp>
        <p:nvSpPr>
          <p:cNvPr id="3" name="投影片編號版面配置區 2">
            <a:extLst>
              <a:ext uri="{FF2B5EF4-FFF2-40B4-BE49-F238E27FC236}">
                <a16:creationId xmlns:a16="http://schemas.microsoft.com/office/drawing/2014/main" id="{C8EF085F-8DA2-49C9-B912-9B8D80011FAA}"/>
              </a:ext>
            </a:extLst>
          </p:cNvPr>
          <p:cNvSpPr>
            <a:spLocks noGrp="1"/>
          </p:cNvSpPr>
          <p:nvPr>
            <p:ph type="sldNum" sz="quarter" idx="12"/>
          </p:nvPr>
        </p:nvSpPr>
        <p:spPr/>
        <p:txBody>
          <a:bodyPr/>
          <a:lstStyle/>
          <a:p>
            <a:fld id="{E5C60907-9731-46B4-A33D-FDF5DC3BFF3C}" type="slidenum">
              <a:rPr lang="zh-TW" altLang="en-US" smtClean="0"/>
              <a:t>19</a:t>
            </a:fld>
            <a:endParaRPr lang="zh-TW" altLang="en-US"/>
          </a:p>
        </p:txBody>
      </p:sp>
      <p:sp>
        <p:nvSpPr>
          <p:cNvPr id="9" name="文字方塊 8">
            <a:extLst>
              <a:ext uri="{FF2B5EF4-FFF2-40B4-BE49-F238E27FC236}">
                <a16:creationId xmlns:a16="http://schemas.microsoft.com/office/drawing/2014/main" id="{BD3D1EC8-AC7F-47CA-8C00-E677D01509C6}"/>
              </a:ext>
            </a:extLst>
          </p:cNvPr>
          <p:cNvSpPr txBox="1"/>
          <p:nvPr/>
        </p:nvSpPr>
        <p:spPr>
          <a:xfrm>
            <a:off x="1072326" y="1536174"/>
            <a:ext cx="10018461" cy="4893647"/>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Post-hoc Explainable Method </a:t>
            </a:r>
            <a:r>
              <a:rPr lang="zh-TW" altLang="en-US" sz="2400" dirty="0"/>
              <a:t>著重於在一個模型完成預測之後，對其結果進行解釋。 </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en-US" altLang="zh-TW" sz="2400" dirty="0"/>
              <a:t>Local</a:t>
            </a:r>
            <a:r>
              <a:rPr lang="zh-TW" altLang="en-US" sz="2400" dirty="0"/>
              <a:t>：針對單一筆預測進行解釋，通常採用的辦法是找出關鍵特徵並且解釋該特徵是如何影響到預測</a:t>
            </a:r>
            <a:endParaRPr lang="en-US" altLang="zh-TW" sz="2400" dirty="0"/>
          </a:p>
          <a:p>
            <a:pPr marL="800100" lvl="1" indent="-342900">
              <a:buFont typeface="Arial" panose="020B0604020202020204" pitchFamily="34" charset="0"/>
              <a:buChar char="•"/>
            </a:pPr>
            <a:r>
              <a:rPr lang="zh-TW" altLang="en-US" sz="2400" dirty="0"/>
              <a:t>以梯度為基礎的方法</a:t>
            </a:r>
            <a:r>
              <a:rPr lang="en-US" altLang="zh-TW" sz="2400" dirty="0"/>
              <a:t>(Gradient-based)</a:t>
            </a:r>
            <a:r>
              <a:rPr lang="zh-TW" altLang="en-US" sz="2400" dirty="0"/>
              <a:t>：</a:t>
            </a:r>
            <a:r>
              <a:rPr lang="en-US" altLang="zh-TW" sz="2400" dirty="0"/>
              <a:t>LRP</a:t>
            </a:r>
          </a:p>
          <a:p>
            <a:pPr marL="800100" lvl="1" indent="-342900">
              <a:buFont typeface="Arial" panose="020B0604020202020204" pitchFamily="34" charset="0"/>
              <a:buChar char="•"/>
            </a:pPr>
            <a:r>
              <a:rPr lang="zh-TW" altLang="en-US" sz="2400" dirty="0"/>
              <a:t>以局部干擾為基礎的方法</a:t>
            </a:r>
            <a:r>
              <a:rPr lang="en-US" altLang="zh-TW" sz="2400" dirty="0"/>
              <a:t>(Perturbation-based)</a:t>
            </a:r>
            <a:r>
              <a:rPr lang="zh-TW" altLang="en-US" sz="2400" dirty="0"/>
              <a:t>：</a:t>
            </a:r>
            <a:r>
              <a:rPr lang="en-US" altLang="zh-TW" sz="2400" dirty="0"/>
              <a:t>LIME</a:t>
            </a:r>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en-US" altLang="zh-TW" sz="2400" dirty="0"/>
              <a:t>Global</a:t>
            </a:r>
            <a:r>
              <a:rPr lang="zh-TW" altLang="en-US" sz="2400" dirty="0"/>
              <a:t>：針對模型整體去進行解釋，總結出主要的特徵和判斷條件，呈    現模型的判斷邏輯：</a:t>
            </a:r>
            <a:r>
              <a:rPr lang="en-US" altLang="zh-TW" sz="2400" dirty="0"/>
              <a:t>SHAP</a:t>
            </a:r>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大多只是提供特定特徵的對於類別的重要性，但人類卻無法直觀看出該特徵代表的意義</a:t>
            </a:r>
            <a:endParaRPr lang="en-US" altLang="zh-TW" sz="2400" dirty="0"/>
          </a:p>
        </p:txBody>
      </p:sp>
    </p:spTree>
    <p:extLst>
      <p:ext uri="{BB962C8B-B14F-4D97-AF65-F5344CB8AC3E}">
        <p14:creationId xmlns:p14="http://schemas.microsoft.com/office/powerpoint/2010/main" val="31882098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B99CA633-98E2-B1AD-AE2B-8F8D68EE9ECE}"/>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6" name="文字方塊 5">
            <a:extLst>
              <a:ext uri="{FF2B5EF4-FFF2-40B4-BE49-F238E27FC236}">
                <a16:creationId xmlns:a16="http://schemas.microsoft.com/office/drawing/2014/main" id="{6168CD71-7CC6-7B7A-D280-9E7DA89612DD}"/>
              </a:ext>
            </a:extLst>
          </p:cNvPr>
          <p:cNvSpPr txBox="1"/>
          <p:nvPr/>
        </p:nvSpPr>
        <p:spPr>
          <a:xfrm>
            <a:off x="1605608" y="1398034"/>
            <a:ext cx="6666272" cy="2246769"/>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研究動機與目的</a:t>
            </a:r>
          </a:p>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背景知識與文獻回顧</a:t>
            </a:r>
            <a:endParaRPr lang="en-US" altLang="zh-TW" sz="2800" dirty="0">
              <a:solidFill>
                <a:srgbClr val="000000"/>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研究方法</a:t>
            </a:r>
            <a:endParaRPr lang="en-US" altLang="zh-TW" sz="2800" dirty="0">
              <a:solidFill>
                <a:srgbClr val="000000"/>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實驗設計以及成果</a:t>
            </a:r>
            <a:endParaRPr lang="en-US" altLang="zh-TW" sz="2800" dirty="0">
              <a:solidFill>
                <a:srgbClr val="000000"/>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結論與未來展望</a:t>
            </a:r>
            <a:endParaRPr lang="zh-TW" altLang="en-US"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993D6FF5-0BC8-4374-B443-1972AD8693A0}"/>
              </a:ext>
            </a:extLst>
          </p:cNvPr>
          <p:cNvSpPr>
            <a:spLocks noGrp="1"/>
          </p:cNvSpPr>
          <p:nvPr>
            <p:ph type="sldNum" sz="quarter" idx="12"/>
          </p:nvPr>
        </p:nvSpPr>
        <p:spPr/>
        <p:txBody>
          <a:bodyPr/>
          <a:lstStyle/>
          <a:p>
            <a:fld id="{E5C60907-9731-46B4-A33D-FDF5DC3BFF3C}" type="slidenum">
              <a:rPr lang="zh-TW" altLang="en-US" smtClean="0"/>
              <a:t>2</a:t>
            </a:fld>
            <a:endParaRPr lang="zh-TW" altLang="en-US"/>
          </a:p>
        </p:txBody>
      </p:sp>
    </p:spTree>
    <p:extLst>
      <p:ext uri="{BB962C8B-B14F-4D97-AF65-F5344CB8AC3E}">
        <p14:creationId xmlns:p14="http://schemas.microsoft.com/office/powerpoint/2010/main" val="2370161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DB1187FD-DB7C-426E-F9FF-49233E557579}"/>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8D3BB869-19ED-4208-870B-ECBE9F9051B3}"/>
              </a:ext>
            </a:extLst>
          </p:cNvPr>
          <p:cNvSpPr>
            <a:spLocks noGrp="1"/>
          </p:cNvSpPr>
          <p:nvPr>
            <p:ph type="sldNum" sz="quarter" idx="12"/>
          </p:nvPr>
        </p:nvSpPr>
        <p:spPr/>
        <p:txBody>
          <a:bodyPr/>
          <a:lstStyle/>
          <a:p>
            <a:fld id="{E5C60907-9731-46B4-A33D-FDF5DC3BFF3C}" type="slidenum">
              <a:rPr lang="zh-TW" altLang="en-US" smtClean="0"/>
              <a:t>20</a:t>
            </a:fld>
            <a:endParaRPr lang="zh-TW" altLang="en-US"/>
          </a:p>
        </p:txBody>
      </p:sp>
      <p:sp>
        <p:nvSpPr>
          <p:cNvPr id="5" name="文字方塊 4">
            <a:extLst>
              <a:ext uri="{FF2B5EF4-FFF2-40B4-BE49-F238E27FC236}">
                <a16:creationId xmlns:a16="http://schemas.microsoft.com/office/drawing/2014/main" id="{5B87CEDF-2909-4086-9A08-57BFDAC0858C}"/>
              </a:ext>
            </a:extLst>
          </p:cNvPr>
          <p:cNvSpPr txBox="1"/>
          <p:nvPr/>
        </p:nvSpPr>
        <p:spPr>
          <a:xfrm>
            <a:off x="2491983" y="1351508"/>
            <a:ext cx="6697737" cy="446276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研究動機與目的</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背景知識與文獻回顧</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模型架構</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t>卷積模組設計與實現</a:t>
            </a:r>
            <a:endParaRPr lang="en-US" altLang="zh-TW" sz="2400" dirty="0"/>
          </a:p>
          <a:p>
            <a:pPr marL="1028700" lvl="1" indent="-571500">
              <a:buFont typeface="標楷體" panose="03000509000000000000" pitchFamily="65" charset="-120"/>
              <a:buChar char="–"/>
            </a:pPr>
            <a:r>
              <a:rPr lang="en-US" altLang="zh-TW" sz="2400" dirty="0">
                <a:latin typeface="標楷體" panose="03000509000000000000" pitchFamily="65" charset="-120"/>
                <a:ea typeface="標楷體" panose="03000509000000000000" pitchFamily="65" charset="-120"/>
              </a:rPr>
              <a:t>RM</a:t>
            </a:r>
            <a:r>
              <a:rPr lang="zh-TW" altLang="en-US" sz="2400" dirty="0">
                <a:latin typeface="標楷體" panose="03000509000000000000" pitchFamily="65" charset="-120"/>
                <a:ea typeface="標楷體" panose="03000509000000000000" pitchFamily="65" charset="-120"/>
              </a:rPr>
              <a:t>的定義</a:t>
            </a:r>
            <a:endParaRPr lang="en-US" altLang="zh-TW" sz="2400" dirty="0"/>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響應篩選模組之設計</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空間合併模組之設計</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可解釋性</a:t>
            </a:r>
            <a:endParaRPr lang="en-US" altLang="zh-TW" sz="2400" dirty="0">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39168746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DB1187FD-DB7C-426E-F9FF-49233E557579}"/>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8D3BB869-19ED-4208-870B-ECBE9F9051B3}"/>
              </a:ext>
            </a:extLst>
          </p:cNvPr>
          <p:cNvSpPr>
            <a:spLocks noGrp="1"/>
          </p:cNvSpPr>
          <p:nvPr>
            <p:ph type="sldNum" sz="quarter" idx="12"/>
          </p:nvPr>
        </p:nvSpPr>
        <p:spPr/>
        <p:txBody>
          <a:bodyPr/>
          <a:lstStyle/>
          <a:p>
            <a:fld id="{E5C60907-9731-46B4-A33D-FDF5DC3BFF3C}" type="slidenum">
              <a:rPr lang="zh-TW" altLang="en-US" smtClean="0"/>
              <a:t>21</a:t>
            </a:fld>
            <a:endParaRPr lang="zh-TW" altLang="en-US"/>
          </a:p>
        </p:txBody>
      </p:sp>
      <p:sp>
        <p:nvSpPr>
          <p:cNvPr id="5" name="文字方塊 4">
            <a:extLst>
              <a:ext uri="{FF2B5EF4-FFF2-40B4-BE49-F238E27FC236}">
                <a16:creationId xmlns:a16="http://schemas.microsoft.com/office/drawing/2014/main" id="{D86C3905-CECC-4264-8E54-C2FD2A56B171}"/>
              </a:ext>
            </a:extLst>
          </p:cNvPr>
          <p:cNvSpPr txBox="1"/>
          <p:nvPr/>
        </p:nvSpPr>
        <p:spPr>
          <a:xfrm>
            <a:off x="2491983" y="1351508"/>
            <a:ext cx="6697737" cy="446276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模型架構</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rPr>
              <a:t>卷積模組設計與實現</a:t>
            </a:r>
            <a:endParaRPr lang="en-US" altLang="zh-TW" sz="2400" dirty="0">
              <a:solidFill>
                <a:schemeClr val="bg1">
                  <a:lumMod val="75000"/>
                </a:schemeClr>
              </a:solidFill>
            </a:endParaRPr>
          </a:p>
          <a:p>
            <a:pPr marL="1028700" lvl="1" indent="-571500">
              <a:buFont typeface="標楷體" panose="03000509000000000000" pitchFamily="65" charset="-120"/>
              <a:buChar char="–"/>
            </a:pPr>
            <a:r>
              <a:rPr lang="en-US" altLang="zh-TW" sz="2400" dirty="0">
                <a:solidFill>
                  <a:schemeClr val="bg1">
                    <a:lumMod val="75000"/>
                  </a:schemeClr>
                </a:solidFill>
                <a:latin typeface="+mj-lt"/>
                <a:ea typeface="標楷體" panose="03000509000000000000" pitchFamily="65" charset="-120"/>
              </a:rPr>
              <a:t>RM</a:t>
            </a:r>
            <a:r>
              <a:rPr lang="zh-TW" altLang="en-US" sz="2400" dirty="0">
                <a:solidFill>
                  <a:schemeClr val="bg1">
                    <a:lumMod val="75000"/>
                  </a:schemeClr>
                </a:solidFill>
                <a:latin typeface="標楷體" panose="03000509000000000000" pitchFamily="65" charset="-120"/>
                <a:ea typeface="標楷體" panose="03000509000000000000" pitchFamily="65" charset="-120"/>
              </a:rPr>
              <a:t>的定義</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響應篩選模組之設計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空間合併模組之設計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可解釋性</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42717123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4503254" y="500380"/>
            <a:ext cx="3185487"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模型架構</a:t>
            </a:r>
            <a:r>
              <a:rPr lang="en-US" altLang="zh-TW" sz="3600" dirty="0">
                <a:solidFill>
                  <a:srgbClr val="000000"/>
                </a:solidFill>
                <a:latin typeface="標楷體" panose="03000509000000000000" pitchFamily="65" charset="-120"/>
                <a:ea typeface="標楷體" panose="03000509000000000000" pitchFamily="65" charset="-120"/>
              </a:rPr>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7F09C857-7F9C-4E42-BD54-E9259DDF8C76}"/>
              </a:ext>
            </a:extLst>
          </p:cNvPr>
          <p:cNvSpPr>
            <a:spLocks noGrp="1"/>
          </p:cNvSpPr>
          <p:nvPr>
            <p:ph type="sldNum" sz="quarter" idx="12"/>
          </p:nvPr>
        </p:nvSpPr>
        <p:spPr/>
        <p:txBody>
          <a:bodyPr/>
          <a:lstStyle/>
          <a:p>
            <a:fld id="{E5C60907-9731-46B4-A33D-FDF5DC3BFF3C}" type="slidenum">
              <a:rPr lang="zh-TW" altLang="en-US" smtClean="0"/>
              <a:t>22</a:t>
            </a:fld>
            <a:endParaRPr lang="zh-TW" altLang="en-US"/>
          </a:p>
        </p:txBody>
      </p:sp>
      <p:pic>
        <p:nvPicPr>
          <p:cNvPr id="1026" name="Picture 2">
            <a:extLst>
              <a:ext uri="{FF2B5EF4-FFF2-40B4-BE49-F238E27FC236}">
                <a16:creationId xmlns:a16="http://schemas.microsoft.com/office/drawing/2014/main" id="{93EE9B36-5C3C-48BC-BD42-03CB28FD76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2049" y="1308707"/>
            <a:ext cx="8507896" cy="4723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83356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4651403" y="469719"/>
            <a:ext cx="3185487"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模型架構</a:t>
            </a:r>
            <a:r>
              <a:rPr lang="en-US" altLang="zh-TW" sz="3600" dirty="0">
                <a:solidFill>
                  <a:srgbClr val="000000"/>
                </a:solidFill>
                <a:latin typeface="標楷體" panose="03000509000000000000" pitchFamily="65" charset="-120"/>
                <a:ea typeface="標楷體" panose="03000509000000000000" pitchFamily="65" charset="-120"/>
              </a:rPr>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23</a:t>
            </a:fld>
            <a:endParaRPr lang="zh-TW" altLang="en-US"/>
          </a:p>
        </p:txBody>
      </p:sp>
      <p:sp>
        <p:nvSpPr>
          <p:cNvPr id="8" name="文字方塊 7">
            <a:extLst>
              <a:ext uri="{FF2B5EF4-FFF2-40B4-BE49-F238E27FC236}">
                <a16:creationId xmlns:a16="http://schemas.microsoft.com/office/drawing/2014/main" id="{56D3047F-4421-4B7C-99AC-381D98E3FBDE}"/>
              </a:ext>
            </a:extLst>
          </p:cNvPr>
          <p:cNvSpPr txBox="1"/>
          <p:nvPr/>
        </p:nvSpPr>
        <p:spPr>
          <a:xfrm>
            <a:off x="3216712" y="3262476"/>
            <a:ext cx="2099979" cy="369332"/>
          </a:xfrm>
          <a:prstGeom prst="rect">
            <a:avLst/>
          </a:prstGeom>
          <a:noFill/>
        </p:spPr>
        <p:txBody>
          <a:bodyPr wrap="square" rtlCol="0">
            <a:spAutoFit/>
          </a:bodyPr>
          <a:lstStyle/>
          <a:p>
            <a:r>
              <a:rPr lang="zh-TW" altLang="en-US" dirty="0"/>
              <a:t>色彩感知區塊架構</a:t>
            </a:r>
          </a:p>
        </p:txBody>
      </p:sp>
      <p:sp>
        <p:nvSpPr>
          <p:cNvPr id="13" name="文字方塊 12">
            <a:extLst>
              <a:ext uri="{FF2B5EF4-FFF2-40B4-BE49-F238E27FC236}">
                <a16:creationId xmlns:a16="http://schemas.microsoft.com/office/drawing/2014/main" id="{9B3C1555-EC84-421C-BB34-30C54D192D87}"/>
              </a:ext>
            </a:extLst>
          </p:cNvPr>
          <p:cNvSpPr txBox="1"/>
          <p:nvPr/>
        </p:nvSpPr>
        <p:spPr>
          <a:xfrm>
            <a:off x="3234258" y="5751096"/>
            <a:ext cx="2064886" cy="369332"/>
          </a:xfrm>
          <a:prstGeom prst="rect">
            <a:avLst/>
          </a:prstGeom>
          <a:noFill/>
        </p:spPr>
        <p:txBody>
          <a:bodyPr wrap="square" rtlCol="0">
            <a:spAutoFit/>
          </a:bodyPr>
          <a:lstStyle/>
          <a:p>
            <a:r>
              <a:rPr lang="zh-TW" altLang="en-US" dirty="0"/>
              <a:t>輪廓感知區塊架構</a:t>
            </a:r>
          </a:p>
        </p:txBody>
      </p:sp>
      <p:sp>
        <p:nvSpPr>
          <p:cNvPr id="14" name="文字方塊 13">
            <a:extLst>
              <a:ext uri="{FF2B5EF4-FFF2-40B4-BE49-F238E27FC236}">
                <a16:creationId xmlns:a16="http://schemas.microsoft.com/office/drawing/2014/main" id="{62EA7511-DA17-4862-801E-F8B352E548BA}"/>
              </a:ext>
            </a:extLst>
          </p:cNvPr>
          <p:cNvSpPr txBox="1"/>
          <p:nvPr/>
        </p:nvSpPr>
        <p:spPr>
          <a:xfrm>
            <a:off x="8197796" y="4549851"/>
            <a:ext cx="2549902" cy="369332"/>
          </a:xfrm>
          <a:prstGeom prst="rect">
            <a:avLst/>
          </a:prstGeom>
          <a:noFill/>
        </p:spPr>
        <p:txBody>
          <a:bodyPr wrap="square" rtlCol="0">
            <a:spAutoFit/>
          </a:bodyPr>
          <a:lstStyle/>
          <a:p>
            <a:r>
              <a:rPr lang="zh-TW" altLang="en-US" dirty="0"/>
              <a:t>特徵傳遞區塊每層架構</a:t>
            </a:r>
          </a:p>
        </p:txBody>
      </p:sp>
      <p:pic>
        <p:nvPicPr>
          <p:cNvPr id="4" name="圖片 3">
            <a:extLst>
              <a:ext uri="{FF2B5EF4-FFF2-40B4-BE49-F238E27FC236}">
                <a16:creationId xmlns:a16="http://schemas.microsoft.com/office/drawing/2014/main" id="{FDDBC884-EEC0-4595-92F3-B30AD9E419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3687" y="1302590"/>
            <a:ext cx="3471123" cy="1862554"/>
          </a:xfrm>
          <a:prstGeom prst="rect">
            <a:avLst/>
          </a:prstGeom>
        </p:spPr>
      </p:pic>
      <p:pic>
        <p:nvPicPr>
          <p:cNvPr id="6" name="圖片 5">
            <a:extLst>
              <a:ext uri="{FF2B5EF4-FFF2-40B4-BE49-F238E27FC236}">
                <a16:creationId xmlns:a16="http://schemas.microsoft.com/office/drawing/2014/main" id="{B27E3F89-357B-4B4B-8614-245E82257F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87933" y="3886668"/>
            <a:ext cx="3622630" cy="1695699"/>
          </a:xfrm>
          <a:prstGeom prst="rect">
            <a:avLst/>
          </a:prstGeom>
        </p:spPr>
      </p:pic>
      <p:pic>
        <p:nvPicPr>
          <p:cNvPr id="15" name="圖片 14">
            <a:extLst>
              <a:ext uri="{FF2B5EF4-FFF2-40B4-BE49-F238E27FC236}">
                <a16:creationId xmlns:a16="http://schemas.microsoft.com/office/drawing/2014/main" id="{B0FFA20C-3B87-49CD-BEAE-C7AC4E59A2C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57830" y="2480807"/>
            <a:ext cx="3793329" cy="2077299"/>
          </a:xfrm>
          <a:prstGeom prst="rect">
            <a:avLst/>
          </a:prstGeom>
        </p:spPr>
      </p:pic>
    </p:spTree>
    <p:extLst>
      <p:ext uri="{BB962C8B-B14F-4D97-AF65-F5344CB8AC3E}">
        <p14:creationId xmlns:p14="http://schemas.microsoft.com/office/powerpoint/2010/main" val="40265232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2431515" y="971530"/>
            <a:ext cx="6697737" cy="538609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模型架構</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t>卷積模組設計與實現</a:t>
            </a:r>
            <a:endParaRPr lang="en-US" altLang="zh-TW" sz="2400" dirty="0"/>
          </a:p>
          <a:p>
            <a:pPr marL="1485900" lvl="2" indent="-571500">
              <a:buFont typeface="標楷體" panose="03000509000000000000" pitchFamily="65" charset="-120"/>
              <a:buChar char="–"/>
            </a:pPr>
            <a:r>
              <a:rPr lang="zh-TW" altLang="en-US" sz="2000" dirty="0"/>
              <a:t>彩色卷積模組的設計與實現</a:t>
            </a:r>
            <a:endParaRPr lang="en-US" altLang="zh-TW" sz="2000" dirty="0"/>
          </a:p>
          <a:p>
            <a:pPr marL="1485900" lvl="2" indent="-571500">
              <a:buFont typeface="標楷體" panose="03000509000000000000" pitchFamily="65" charset="-120"/>
              <a:buChar char="–"/>
            </a:pPr>
            <a:r>
              <a:rPr lang="zh-TW" altLang="en-US" sz="2000" dirty="0"/>
              <a:t>灰階前處理的設計與實現</a:t>
            </a:r>
            <a:endParaRPr lang="en-US" altLang="zh-TW" sz="2000" dirty="0"/>
          </a:p>
          <a:p>
            <a:pPr marL="1485900" lvl="2" indent="-571500">
              <a:buFont typeface="標楷體" panose="03000509000000000000" pitchFamily="65" charset="-120"/>
              <a:buChar char="–"/>
            </a:pPr>
            <a:r>
              <a:rPr lang="zh-TW" altLang="en-US" sz="2000" dirty="0"/>
              <a:t>高斯卷積模組的設計與實現</a:t>
            </a:r>
            <a:endParaRPr lang="en-US" altLang="zh-TW" sz="2000" dirty="0"/>
          </a:p>
          <a:p>
            <a:pPr marL="1028700" lvl="1" indent="-571500">
              <a:buFont typeface="標楷體" panose="03000509000000000000" pitchFamily="65" charset="-120"/>
              <a:buChar char="–"/>
            </a:pPr>
            <a:r>
              <a:rPr lang="en-US" altLang="zh-TW" sz="2400" dirty="0">
                <a:solidFill>
                  <a:schemeClr val="bg1">
                    <a:lumMod val="75000"/>
                  </a:schemeClr>
                </a:solidFill>
                <a:latin typeface="標楷體" panose="03000509000000000000" pitchFamily="65" charset="-120"/>
                <a:ea typeface="標楷體" panose="03000509000000000000" pitchFamily="65" charset="-120"/>
              </a:rPr>
              <a:t>RM</a:t>
            </a:r>
            <a:r>
              <a:rPr lang="zh-TW" altLang="en-US" sz="2400" dirty="0">
                <a:solidFill>
                  <a:schemeClr val="bg1">
                    <a:lumMod val="75000"/>
                  </a:schemeClr>
                </a:solidFill>
                <a:latin typeface="標楷體" panose="03000509000000000000" pitchFamily="65" charset="-120"/>
                <a:ea typeface="標楷體" panose="03000509000000000000" pitchFamily="65" charset="-120"/>
              </a:rPr>
              <a:t>的定義</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響應篩選模組之優化設計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空間合併模組之優化設計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可解釋性</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
        <p:nvSpPr>
          <p:cNvPr id="7" name="文字方塊 6">
            <a:extLst>
              <a:ext uri="{FF2B5EF4-FFF2-40B4-BE49-F238E27FC236}">
                <a16:creationId xmlns:a16="http://schemas.microsoft.com/office/drawing/2014/main" id="{ECE81F7A-AC7B-54EA-8DE9-3A60A79E8919}"/>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67886FD7-39FF-4A92-B6B8-A3AED31F3DFF}"/>
              </a:ext>
            </a:extLst>
          </p:cNvPr>
          <p:cNvSpPr>
            <a:spLocks noGrp="1"/>
          </p:cNvSpPr>
          <p:nvPr>
            <p:ph type="sldNum" sz="quarter" idx="12"/>
          </p:nvPr>
        </p:nvSpPr>
        <p:spPr/>
        <p:txBody>
          <a:bodyPr/>
          <a:lstStyle/>
          <a:p>
            <a:fld id="{E5C60907-9731-46B4-A33D-FDF5DC3BFF3C}" type="slidenum">
              <a:rPr lang="zh-TW" altLang="en-US" smtClean="0"/>
              <a:t>24</a:t>
            </a:fld>
            <a:endParaRPr lang="zh-TW" altLang="en-US"/>
          </a:p>
        </p:txBody>
      </p:sp>
    </p:spTree>
    <p:extLst>
      <p:ext uri="{BB962C8B-B14F-4D97-AF65-F5344CB8AC3E}">
        <p14:creationId xmlns:p14="http://schemas.microsoft.com/office/powerpoint/2010/main" val="42033037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1F80B65A-8020-4379-8EBB-1DF1A779F6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2052" y="1179311"/>
            <a:ext cx="8507896" cy="4723655"/>
          </a:xfrm>
          <a:prstGeom prst="rect">
            <a:avLst/>
          </a:prstGeom>
          <a:noFill/>
          <a:extLst>
            <a:ext uri="{909E8E84-426E-40DD-AFC4-6F175D3DCCD1}">
              <a14:hiddenFill xmlns:a14="http://schemas.microsoft.com/office/drawing/2010/main">
                <a:solidFill>
                  <a:srgbClr val="FFFFFF"/>
                </a:solidFill>
              </a14:hiddenFill>
            </a:ext>
          </a:extLst>
        </p:spPr>
      </p:pic>
      <p:sp>
        <p:nvSpPr>
          <p:cNvPr id="12" name="文字方塊 11">
            <a:extLst>
              <a:ext uri="{FF2B5EF4-FFF2-40B4-BE49-F238E27FC236}">
                <a16:creationId xmlns:a16="http://schemas.microsoft.com/office/drawing/2014/main" id="{5DF503B0-0E92-F382-5281-E9C84C9259EC}"/>
              </a:ext>
            </a:extLst>
          </p:cNvPr>
          <p:cNvSpPr txBox="1"/>
          <p:nvPr/>
        </p:nvSpPr>
        <p:spPr>
          <a:xfrm>
            <a:off x="3233678" y="438261"/>
            <a:ext cx="5724644" cy="646331"/>
          </a:xfrm>
          <a:prstGeom prst="rect">
            <a:avLst/>
          </a:prstGeom>
          <a:noFill/>
        </p:spPr>
        <p:txBody>
          <a:bodyPr wrap="none" rtlCol="0">
            <a:spAutoFit/>
          </a:bodyPr>
          <a:lstStyle/>
          <a:p>
            <a:r>
              <a:rPr lang="zh-TW" altLang="en-US" sz="3600" dirty="0"/>
              <a:t>彩色卷積模組的設計與實現</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25</a:t>
            </a:fld>
            <a:endParaRPr lang="zh-TW" altLang="en-US"/>
          </a:p>
        </p:txBody>
      </p:sp>
      <p:sp>
        <p:nvSpPr>
          <p:cNvPr id="2" name="矩形: 圓角 1">
            <a:extLst>
              <a:ext uri="{FF2B5EF4-FFF2-40B4-BE49-F238E27FC236}">
                <a16:creationId xmlns:a16="http://schemas.microsoft.com/office/drawing/2014/main" id="{0C3AB9DF-46D4-409C-8C18-185D26C8C561}"/>
              </a:ext>
            </a:extLst>
          </p:cNvPr>
          <p:cNvSpPr/>
          <p:nvPr/>
        </p:nvSpPr>
        <p:spPr>
          <a:xfrm>
            <a:off x="3375574" y="1971414"/>
            <a:ext cx="342412" cy="134544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030700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848683" y="482508"/>
            <a:ext cx="8494633" cy="646331"/>
          </a:xfrm>
          <a:prstGeom prst="rect">
            <a:avLst/>
          </a:prstGeom>
          <a:noFill/>
        </p:spPr>
        <p:txBody>
          <a:bodyPr wrap="none" rtlCol="0">
            <a:spAutoFit/>
          </a:bodyPr>
          <a:lstStyle/>
          <a:p>
            <a:r>
              <a:rPr lang="zh-TW" altLang="en-US" sz="3600" dirty="0"/>
              <a:t>彩色卷積模組的設計與實現</a:t>
            </a:r>
            <a:r>
              <a:rPr lang="en-US" altLang="zh-TW" sz="3600" dirty="0"/>
              <a:t>—</a:t>
            </a:r>
            <a:r>
              <a:rPr lang="zh-TW" altLang="en-US" sz="3600" dirty="0"/>
              <a:t>濾波器設計</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26</a:t>
            </a:fld>
            <a:endParaRPr lang="zh-TW" altLang="en-US"/>
          </a:p>
        </p:txBody>
      </p:sp>
      <p:sp>
        <p:nvSpPr>
          <p:cNvPr id="5" name="文字方塊 4">
            <a:extLst>
              <a:ext uri="{FF2B5EF4-FFF2-40B4-BE49-F238E27FC236}">
                <a16:creationId xmlns:a16="http://schemas.microsoft.com/office/drawing/2014/main" id="{3FBB8CB7-B105-4E70-B377-25D78A3CE88A}"/>
              </a:ext>
            </a:extLst>
          </p:cNvPr>
          <p:cNvSpPr txBox="1"/>
          <p:nvPr/>
        </p:nvSpPr>
        <p:spPr>
          <a:xfrm>
            <a:off x="1086768" y="1278845"/>
            <a:ext cx="10018461" cy="1968616"/>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設定濾波器數目為</a:t>
            </a:r>
            <a:r>
              <a:rPr lang="en-US" altLang="zh-TW" sz="2400" dirty="0"/>
              <a:t>30</a:t>
            </a:r>
            <a:r>
              <a:rPr lang="zh-TW" altLang="en-US" sz="2400" dirty="0"/>
              <a:t>個</a:t>
            </a:r>
            <a:endParaRPr lang="en-US" altLang="zh-TW" sz="2400" dirty="0"/>
          </a:p>
          <a:p>
            <a:pPr marL="342900" indent="-342900">
              <a:buFont typeface="Arial" panose="020B0604020202020204" pitchFamily="34" charset="0"/>
              <a:buChar char="•"/>
            </a:pPr>
            <a:r>
              <a:rPr lang="zh-TW" altLang="en-US" sz="2400" dirty="0"/>
              <a:t>將濾波器視為</a:t>
            </a:r>
            <a:r>
              <a:rPr lang="en-US" altLang="zh-TW" sz="2400" dirty="0"/>
              <a:t>30</a:t>
            </a:r>
            <a:r>
              <a:rPr lang="zh-TW" altLang="en-US" sz="2400" dirty="0"/>
              <a:t>個不同基礎顏色的色塊</a:t>
            </a:r>
            <a:endParaRPr lang="en-US" altLang="zh-TW" sz="2400" dirty="0"/>
          </a:p>
          <a:p>
            <a:pPr marL="342900" indent="-342900">
              <a:buFont typeface="Arial" panose="020B0604020202020204" pitchFamily="34" charset="0"/>
              <a:buChar char="•"/>
            </a:pPr>
            <a:r>
              <a:rPr lang="en-US" altLang="zh-TW" sz="2400" dirty="0"/>
              <a:t>30</a:t>
            </a:r>
            <a:r>
              <a:rPr lang="zh-TW" altLang="en-US" sz="2400" dirty="0"/>
              <a:t>種基礎色彩 </a:t>
            </a:r>
            <a:r>
              <a:rPr lang="en-US" altLang="zh-TW" sz="2400" dirty="0"/>
              <a:t>= </a:t>
            </a:r>
          </a:p>
          <a:p>
            <a:pPr marL="449263"/>
            <a:r>
              <a:rPr lang="zh-TW" altLang="en-US" sz="2400" dirty="0"/>
              <a:t>日本色彩研究所於 </a:t>
            </a:r>
            <a:r>
              <a:rPr lang="en-US" altLang="zh-TW" sz="2400" dirty="0"/>
              <a:t>1965 </a:t>
            </a:r>
            <a:r>
              <a:rPr lang="zh-TW" altLang="en-US" sz="2400" dirty="0"/>
              <a:t>年提出的 </a:t>
            </a:r>
            <a:r>
              <a:rPr lang="en-US" altLang="zh-TW" sz="2400" dirty="0"/>
              <a:t>PCCS(Practical Color Co-ordinate System) </a:t>
            </a:r>
            <a:r>
              <a:rPr lang="zh-TW" altLang="en-US" sz="2400" dirty="0"/>
              <a:t>的</a:t>
            </a:r>
            <a:r>
              <a:rPr lang="en-US" altLang="zh-TW" sz="2400" dirty="0"/>
              <a:t>24 </a:t>
            </a:r>
            <a:r>
              <a:rPr lang="zh-TW" altLang="en-US" sz="2400" dirty="0"/>
              <a:t>色相環 </a:t>
            </a:r>
            <a:r>
              <a:rPr lang="en-US" altLang="zh-TW" sz="2400" dirty="0"/>
              <a:t>+</a:t>
            </a:r>
            <a:r>
              <a:rPr lang="zh-TW" altLang="en-US" sz="2400" dirty="0"/>
              <a:t> 紅綠藍黑白灰 </a:t>
            </a:r>
            <a:r>
              <a:rPr lang="en-US" altLang="zh-TW" sz="2400" dirty="0"/>
              <a:t>6</a:t>
            </a:r>
            <a:r>
              <a:rPr lang="zh-TW" altLang="en-US" sz="2400" dirty="0"/>
              <a:t> 種基礎色</a:t>
            </a:r>
            <a:endParaRPr lang="en-US" altLang="zh-TW" sz="2400" dirty="0"/>
          </a:p>
        </p:txBody>
      </p:sp>
      <p:pic>
        <p:nvPicPr>
          <p:cNvPr id="6" name="圖片 5">
            <a:extLst>
              <a:ext uri="{FF2B5EF4-FFF2-40B4-BE49-F238E27FC236}">
                <a16:creationId xmlns:a16="http://schemas.microsoft.com/office/drawing/2014/main" id="{B40F099B-33A7-49B3-9ACD-64E74073D1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0696" y="3625172"/>
            <a:ext cx="2582442" cy="2582442"/>
          </a:xfrm>
          <a:prstGeom prst="rect">
            <a:avLst/>
          </a:prstGeom>
        </p:spPr>
      </p:pic>
      <p:pic>
        <p:nvPicPr>
          <p:cNvPr id="8" name="圖片 7">
            <a:extLst>
              <a:ext uri="{FF2B5EF4-FFF2-40B4-BE49-F238E27FC236}">
                <a16:creationId xmlns:a16="http://schemas.microsoft.com/office/drawing/2014/main" id="{13FA7BFA-5DDA-4FD2-8E9B-B4FB6CD56E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3136" y="5246972"/>
            <a:ext cx="6720703" cy="960642"/>
          </a:xfrm>
          <a:prstGeom prst="rect">
            <a:avLst/>
          </a:prstGeom>
          <a:ln>
            <a:solidFill>
              <a:schemeClr val="tx1"/>
            </a:solidFill>
          </a:ln>
        </p:spPr>
      </p:pic>
      <p:pic>
        <p:nvPicPr>
          <p:cNvPr id="4" name="圖片 3">
            <a:extLst>
              <a:ext uri="{FF2B5EF4-FFF2-40B4-BE49-F238E27FC236}">
                <a16:creationId xmlns:a16="http://schemas.microsoft.com/office/drawing/2014/main" id="{2C1ADA18-4860-4945-AE30-D71B77841D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8598" y="3766799"/>
            <a:ext cx="3878826" cy="1320988"/>
          </a:xfrm>
          <a:prstGeom prst="rect">
            <a:avLst/>
          </a:prstGeom>
        </p:spPr>
      </p:pic>
    </p:spTree>
    <p:extLst>
      <p:ext uri="{BB962C8B-B14F-4D97-AF65-F5344CB8AC3E}">
        <p14:creationId xmlns:p14="http://schemas.microsoft.com/office/powerpoint/2010/main" val="9006757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250125" y="543038"/>
            <a:ext cx="9853980" cy="646331"/>
          </a:xfrm>
          <a:prstGeom prst="rect">
            <a:avLst/>
          </a:prstGeom>
          <a:noFill/>
        </p:spPr>
        <p:txBody>
          <a:bodyPr wrap="none" rtlCol="0">
            <a:spAutoFit/>
          </a:bodyPr>
          <a:lstStyle/>
          <a:p>
            <a:r>
              <a:rPr lang="zh-TW" altLang="en-US" sz="3600" dirty="0"/>
              <a:t>彩色卷積模組的設計與實現</a:t>
            </a:r>
            <a:r>
              <a:rPr lang="en-US" altLang="zh-TW" sz="3600" dirty="0"/>
              <a:t>—</a:t>
            </a:r>
            <a:r>
              <a:rPr lang="zh-TW" altLang="en-US" sz="3600" dirty="0"/>
              <a:t>彩色卷積模組</a:t>
            </a:r>
            <a:r>
              <a:rPr lang="en-US" altLang="zh-TW" sz="3600" dirty="0"/>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27</a:t>
            </a:fld>
            <a:endParaRPr lang="zh-TW" altLang="en-US"/>
          </a:p>
        </p:txBody>
      </p:sp>
      <p:sp>
        <p:nvSpPr>
          <p:cNvPr id="5" name="文字方塊 4">
            <a:extLst>
              <a:ext uri="{FF2B5EF4-FFF2-40B4-BE49-F238E27FC236}">
                <a16:creationId xmlns:a16="http://schemas.microsoft.com/office/drawing/2014/main" id="{3FBB8CB7-B105-4E70-B377-25D78A3CE88A}"/>
              </a:ext>
            </a:extLst>
          </p:cNvPr>
          <p:cNvSpPr txBox="1"/>
          <p:nvPr/>
        </p:nvSpPr>
        <p:spPr>
          <a:xfrm>
            <a:off x="1167885" y="1373009"/>
            <a:ext cx="10018461" cy="1569660"/>
          </a:xfrm>
          <a:prstGeom prst="rect">
            <a:avLst/>
          </a:prstGeom>
          <a:noFill/>
        </p:spPr>
        <p:txBody>
          <a:bodyPr wrap="square" rtlCol="0">
            <a:spAutoFit/>
          </a:bodyPr>
          <a:lstStyle/>
          <a:p>
            <a:pPr marL="457200" indent="-457200">
              <a:buFont typeface="+mj-lt"/>
              <a:buAutoNum type="arabicPeriod"/>
            </a:pPr>
            <a:r>
              <a:rPr lang="zh-TW" altLang="en-US" sz="2400" dirty="0"/>
              <a:t>和傳統卷積一樣使用</a:t>
            </a:r>
            <a:r>
              <a:rPr lang="en-US" altLang="zh-TW" sz="2400" dirty="0"/>
              <a:t>Slide Window</a:t>
            </a:r>
            <a:r>
              <a:rPr lang="zh-TW" altLang="en-US" sz="2400" dirty="0"/>
              <a:t>滑動遍歷整張影像</a:t>
            </a:r>
            <a:endParaRPr lang="en-US" altLang="zh-TW" sz="2400" dirty="0"/>
          </a:p>
          <a:p>
            <a:pPr marL="457200" indent="-457200">
              <a:buFont typeface="+mj-lt"/>
              <a:buAutoNum type="arabicPeriod"/>
            </a:pPr>
            <a:r>
              <a:rPr lang="zh-TW" altLang="en-US" sz="2400" dirty="0"/>
              <a:t>透過將 </a:t>
            </a:r>
            <a:r>
              <a:rPr lang="en-US" altLang="zh-TW" sz="2400" dirty="0"/>
              <a:t>Window </a:t>
            </a:r>
            <a:r>
              <a:rPr lang="zh-TW" altLang="en-US" sz="2400" dirty="0"/>
              <a:t>內的所有像素的 </a:t>
            </a:r>
            <a:r>
              <a:rPr lang="en-US" altLang="zh-TW" sz="2400" dirty="0"/>
              <a:t>RGB </a:t>
            </a:r>
            <a:r>
              <a:rPr lang="zh-TW" altLang="en-US" sz="2400" dirty="0"/>
              <a:t>值進行加總與平均計算平均色</a:t>
            </a:r>
            <a:endParaRPr lang="en-US" altLang="zh-TW" sz="2400" dirty="0"/>
          </a:p>
          <a:p>
            <a:pPr marL="457200" indent="-457200">
              <a:buFont typeface="+mj-lt"/>
              <a:buAutoNum type="arabicPeriod"/>
            </a:pPr>
            <a:r>
              <a:rPr lang="zh-TW" altLang="en-US" sz="2400" dirty="0"/>
              <a:t>計算平均色與各個濾波器代表色的色差</a:t>
            </a:r>
            <a:endParaRPr lang="en-US" altLang="zh-TW" sz="2400" dirty="0"/>
          </a:p>
          <a:p>
            <a:pPr marL="457200" indent="-457200">
              <a:buFont typeface="+mj-lt"/>
              <a:buAutoNum type="arabicPeriod"/>
            </a:pPr>
            <a:r>
              <a:rPr lang="zh-TW" altLang="en-US" sz="2400" dirty="0"/>
              <a:t>輸入高斯函數將色差轉換成相似度進行輸出</a:t>
            </a:r>
            <a:endParaRPr lang="en-US" altLang="zh-TW" sz="2400" dirty="0"/>
          </a:p>
        </p:txBody>
      </p:sp>
      <p:pic>
        <p:nvPicPr>
          <p:cNvPr id="4" name="圖片 3">
            <a:extLst>
              <a:ext uri="{FF2B5EF4-FFF2-40B4-BE49-F238E27FC236}">
                <a16:creationId xmlns:a16="http://schemas.microsoft.com/office/drawing/2014/main" id="{9156C47A-9C48-4783-9854-B3743C3E41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8425" y="2978283"/>
            <a:ext cx="3950846" cy="3337633"/>
          </a:xfrm>
          <a:prstGeom prst="rect">
            <a:avLst/>
          </a:prstGeom>
        </p:spPr>
      </p:pic>
    </p:spTree>
    <p:extLst>
      <p:ext uri="{BB962C8B-B14F-4D97-AF65-F5344CB8AC3E}">
        <p14:creationId xmlns:p14="http://schemas.microsoft.com/office/powerpoint/2010/main" val="2936114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250125" y="543038"/>
            <a:ext cx="9853980" cy="646331"/>
          </a:xfrm>
          <a:prstGeom prst="rect">
            <a:avLst/>
          </a:prstGeom>
          <a:noFill/>
        </p:spPr>
        <p:txBody>
          <a:bodyPr wrap="none" rtlCol="0">
            <a:spAutoFit/>
          </a:bodyPr>
          <a:lstStyle/>
          <a:p>
            <a:r>
              <a:rPr lang="zh-TW" altLang="en-US" sz="3600" dirty="0"/>
              <a:t>彩色卷積模組的設計與實現</a:t>
            </a:r>
            <a:r>
              <a:rPr lang="en-US" altLang="zh-TW" sz="3600" dirty="0"/>
              <a:t>—</a:t>
            </a:r>
            <a:r>
              <a:rPr lang="zh-TW" altLang="en-US" sz="3600" dirty="0"/>
              <a:t>彩色卷積模組</a:t>
            </a:r>
            <a:r>
              <a:rPr lang="en-US" altLang="zh-TW" sz="3600" dirty="0"/>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28</a:t>
            </a:fld>
            <a:endParaRPr lang="zh-TW" altLang="en-US"/>
          </a:p>
        </p:txBody>
      </p:sp>
      <p:sp>
        <p:nvSpPr>
          <p:cNvPr id="5" name="文字方塊 4">
            <a:extLst>
              <a:ext uri="{FF2B5EF4-FFF2-40B4-BE49-F238E27FC236}">
                <a16:creationId xmlns:a16="http://schemas.microsoft.com/office/drawing/2014/main" id="{3FBB8CB7-B105-4E70-B377-25D78A3CE88A}"/>
              </a:ext>
            </a:extLst>
          </p:cNvPr>
          <p:cNvSpPr txBox="1"/>
          <p:nvPr/>
        </p:nvSpPr>
        <p:spPr>
          <a:xfrm>
            <a:off x="1167885" y="1373009"/>
            <a:ext cx="10018461" cy="3046988"/>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LAB</a:t>
            </a:r>
            <a:r>
              <a:rPr lang="zh-TW" altLang="en-US" sz="2400" dirty="0"/>
              <a:t> </a:t>
            </a:r>
            <a:r>
              <a:rPr lang="en-US" altLang="zh-TW" sz="2400" dirty="0"/>
              <a:t>Euclidean</a:t>
            </a:r>
            <a:r>
              <a:rPr lang="zh-TW" altLang="en-US" sz="2400" dirty="0"/>
              <a:t>：由 </a:t>
            </a:r>
            <a:r>
              <a:rPr lang="en-US" altLang="zh-TW" sz="2400" dirty="0" err="1"/>
              <a:t>CompuPhase</a:t>
            </a:r>
            <a:r>
              <a:rPr lang="en-US" altLang="zh-TW" sz="2400" dirty="0"/>
              <a:t> </a:t>
            </a:r>
            <a:r>
              <a:rPr lang="zh-TW" altLang="en-US" sz="2400" dirty="0"/>
              <a:t>公司提出的一種低成本的加權歐式距離公式。這個公式可以用兩個顏色的 </a:t>
            </a:r>
            <a:r>
              <a:rPr lang="en-US" altLang="zh-TW" sz="2400" dirty="0"/>
              <a:t>RGB </a:t>
            </a:r>
            <a:r>
              <a:rPr lang="zh-TW" altLang="en-US" sz="2400" dirty="0"/>
              <a:t>值計算出接近 </a:t>
            </a:r>
            <a:r>
              <a:rPr lang="en-US" altLang="zh-TW" sz="2400" dirty="0"/>
              <a:t>CIEL*a*b (CIE L*u*v) </a:t>
            </a:r>
            <a:r>
              <a:rPr lang="zh-TW" altLang="en-US" sz="2400" dirty="0"/>
              <a:t>空間中的距離，而</a:t>
            </a:r>
            <a:r>
              <a:rPr lang="en-US" altLang="zh-TW" sz="2400" dirty="0"/>
              <a:t>Lab</a:t>
            </a:r>
            <a:r>
              <a:rPr lang="zh-TW" altLang="en-US" sz="2400" dirty="0"/>
              <a:t>空間則是目前描述人眼可見所有色彩最完整的色彩空間。</a:t>
            </a: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p:txBody>
      </p:sp>
      <p:pic>
        <p:nvPicPr>
          <p:cNvPr id="10" name="圖片 9">
            <a:extLst>
              <a:ext uri="{FF2B5EF4-FFF2-40B4-BE49-F238E27FC236}">
                <a16:creationId xmlns:a16="http://schemas.microsoft.com/office/drawing/2014/main" id="{54F309B8-5855-4BFC-A76B-5838D620B28F}"/>
              </a:ext>
            </a:extLst>
          </p:cNvPr>
          <p:cNvPicPr>
            <a:picLocks noChangeAspect="1"/>
          </p:cNvPicPr>
          <p:nvPr/>
        </p:nvPicPr>
        <p:blipFill>
          <a:blip r:embed="rId3"/>
          <a:stretch>
            <a:fillRect/>
          </a:stretch>
        </p:blipFill>
        <p:spPr>
          <a:xfrm>
            <a:off x="1425723" y="3204376"/>
            <a:ext cx="6463676" cy="2572607"/>
          </a:xfrm>
          <a:prstGeom prst="rect">
            <a:avLst/>
          </a:prstGeom>
        </p:spPr>
      </p:pic>
      <p:pic>
        <p:nvPicPr>
          <p:cNvPr id="4" name="圖片 3">
            <a:extLst>
              <a:ext uri="{FF2B5EF4-FFF2-40B4-BE49-F238E27FC236}">
                <a16:creationId xmlns:a16="http://schemas.microsoft.com/office/drawing/2014/main" id="{431EE826-662F-45E1-A29B-6F4425E11E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89399" y="3317333"/>
            <a:ext cx="4150473" cy="2572607"/>
          </a:xfrm>
          <a:prstGeom prst="rect">
            <a:avLst/>
          </a:prstGeom>
        </p:spPr>
      </p:pic>
    </p:spTree>
    <p:extLst>
      <p:ext uri="{BB962C8B-B14F-4D97-AF65-F5344CB8AC3E}">
        <p14:creationId xmlns:p14="http://schemas.microsoft.com/office/powerpoint/2010/main" val="11106886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128080" y="401491"/>
            <a:ext cx="6160661" cy="646331"/>
          </a:xfrm>
          <a:prstGeom prst="rect">
            <a:avLst/>
          </a:prstGeom>
          <a:noFill/>
        </p:spPr>
        <p:txBody>
          <a:bodyPr wrap="none" rtlCol="0">
            <a:spAutoFit/>
          </a:bodyPr>
          <a:lstStyle/>
          <a:p>
            <a:r>
              <a:rPr lang="zh-TW" altLang="en-US" sz="3600" dirty="0"/>
              <a:t>灰階前處理的設計與實現</a:t>
            </a:r>
            <a:r>
              <a:rPr lang="en-US" altLang="zh-TW" sz="3600" dirty="0"/>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29</a:t>
            </a:fld>
            <a:endParaRPr lang="zh-TW" altLang="en-US"/>
          </a:p>
        </p:txBody>
      </p:sp>
      <p:pic>
        <p:nvPicPr>
          <p:cNvPr id="7" name="Picture 2">
            <a:extLst>
              <a:ext uri="{FF2B5EF4-FFF2-40B4-BE49-F238E27FC236}">
                <a16:creationId xmlns:a16="http://schemas.microsoft.com/office/drawing/2014/main" id="{12E9AAD1-D93B-4A32-8748-0824278477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2052" y="1179311"/>
            <a:ext cx="8507896" cy="4723655"/>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圓角 9">
            <a:extLst>
              <a:ext uri="{FF2B5EF4-FFF2-40B4-BE49-F238E27FC236}">
                <a16:creationId xmlns:a16="http://schemas.microsoft.com/office/drawing/2014/main" id="{AE1261A0-E6BC-4FE5-B17F-97DB0797B27E}"/>
              </a:ext>
            </a:extLst>
          </p:cNvPr>
          <p:cNvSpPr/>
          <p:nvPr/>
        </p:nvSpPr>
        <p:spPr>
          <a:xfrm>
            <a:off x="3293304" y="3808841"/>
            <a:ext cx="342412" cy="123761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0398316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1605607" y="1353362"/>
            <a:ext cx="9332023" cy="2985433"/>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rgbClr val="000000"/>
                </a:solidFill>
                <a:latin typeface="標楷體" panose="03000509000000000000" pitchFamily="65" charset="-120"/>
                <a:ea typeface="標楷體" panose="03000509000000000000" pitchFamily="65" charset="-120"/>
              </a:rPr>
              <a:t>研究動機與目的</a:t>
            </a:r>
          </a:p>
          <a:p>
            <a:pPr marL="1028700" lvl="1" indent="-571500">
              <a:buFont typeface="標楷體" panose="03000509000000000000" pitchFamily="65" charset="-120"/>
              <a:buChar char="–"/>
            </a:pPr>
            <a:r>
              <a:rPr lang="zh-TW" altLang="en-US" sz="2400" dirty="0">
                <a:solidFill>
                  <a:srgbClr val="000000"/>
                </a:solidFill>
                <a:latin typeface="標楷體" panose="03000509000000000000" pitchFamily="65" charset="-120"/>
                <a:ea typeface="標楷體" panose="03000509000000000000" pitchFamily="65" charset="-120"/>
              </a:rPr>
              <a:t>研究動機</a:t>
            </a:r>
            <a:endParaRPr lang="en-US" altLang="zh-TW" sz="2400" dirty="0">
              <a:solidFill>
                <a:srgbClr val="000000"/>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rgbClr val="000000"/>
                </a:solidFill>
                <a:latin typeface="標楷體" panose="03000509000000000000" pitchFamily="65" charset="-120"/>
                <a:ea typeface="標楷體" panose="03000509000000000000" pitchFamily="65" charset="-120"/>
              </a:rPr>
              <a:t>研究目的</a:t>
            </a:r>
            <a:endParaRPr lang="en-US" altLang="zh-TW" sz="2800" dirty="0">
              <a:solidFill>
                <a:srgbClr val="000000"/>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背景知識與文獻回顧</a:t>
            </a: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endParaRPr lang="zh-TW" altLang="en-US" dirty="0">
              <a:solidFill>
                <a:schemeClr val="bg1">
                  <a:lumMod val="75000"/>
                </a:schemeClr>
              </a:solidFill>
              <a:latin typeface="標楷體" panose="03000509000000000000" pitchFamily="65" charset="-120"/>
              <a:ea typeface="標楷體" panose="03000509000000000000" pitchFamily="65" charset="-120"/>
            </a:endParaRPr>
          </a:p>
        </p:txBody>
      </p:sp>
      <p:sp>
        <p:nvSpPr>
          <p:cNvPr id="7" name="文字方塊 6">
            <a:extLst>
              <a:ext uri="{FF2B5EF4-FFF2-40B4-BE49-F238E27FC236}">
                <a16:creationId xmlns:a16="http://schemas.microsoft.com/office/drawing/2014/main" id="{44B82BEC-0E6E-662C-FA96-7781A8C0482A}"/>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EC04E22B-1777-4AD3-8C52-AD65268DEF49}"/>
              </a:ext>
            </a:extLst>
          </p:cNvPr>
          <p:cNvSpPr>
            <a:spLocks noGrp="1"/>
          </p:cNvSpPr>
          <p:nvPr>
            <p:ph type="sldNum" sz="quarter" idx="12"/>
          </p:nvPr>
        </p:nvSpPr>
        <p:spPr/>
        <p:txBody>
          <a:bodyPr/>
          <a:lstStyle/>
          <a:p>
            <a:fld id="{E5C60907-9731-46B4-A33D-FDF5DC3BFF3C}" type="slidenum">
              <a:rPr lang="zh-TW" altLang="en-US" smtClean="0"/>
              <a:t>3</a:t>
            </a:fld>
            <a:endParaRPr lang="zh-TW" altLang="en-US"/>
          </a:p>
        </p:txBody>
      </p:sp>
    </p:spTree>
    <p:extLst>
      <p:ext uri="{BB962C8B-B14F-4D97-AF65-F5344CB8AC3E}">
        <p14:creationId xmlns:p14="http://schemas.microsoft.com/office/powerpoint/2010/main" val="23815946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015669" y="458935"/>
            <a:ext cx="6160661" cy="646331"/>
          </a:xfrm>
          <a:prstGeom prst="rect">
            <a:avLst/>
          </a:prstGeom>
          <a:noFill/>
        </p:spPr>
        <p:txBody>
          <a:bodyPr wrap="none" rtlCol="0">
            <a:spAutoFit/>
          </a:bodyPr>
          <a:lstStyle/>
          <a:p>
            <a:r>
              <a:rPr lang="zh-TW" altLang="en-US" sz="3600" dirty="0"/>
              <a:t>灰階前處理的設計與實現</a:t>
            </a:r>
            <a:r>
              <a:rPr lang="en-US" altLang="zh-TW" sz="3600" dirty="0"/>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30</a:t>
            </a:fld>
            <a:endParaRPr lang="zh-TW" altLang="en-US"/>
          </a:p>
        </p:txBody>
      </p:sp>
      <p:sp>
        <p:nvSpPr>
          <p:cNvPr id="5" name="文字方塊 4">
            <a:extLst>
              <a:ext uri="{FF2B5EF4-FFF2-40B4-BE49-F238E27FC236}">
                <a16:creationId xmlns:a16="http://schemas.microsoft.com/office/drawing/2014/main" id="{3FBB8CB7-B105-4E70-B377-25D78A3CE88A}"/>
              </a:ext>
            </a:extLst>
          </p:cNvPr>
          <p:cNvSpPr txBox="1"/>
          <p:nvPr/>
        </p:nvSpPr>
        <p:spPr>
          <a:xfrm>
            <a:off x="1167885" y="1373009"/>
            <a:ext cx="10018461" cy="2308324"/>
          </a:xfrm>
          <a:prstGeom prst="rect">
            <a:avLst/>
          </a:prstGeom>
          <a:noFill/>
        </p:spPr>
        <p:txBody>
          <a:bodyPr wrap="square" rtlCol="0">
            <a:spAutoFit/>
          </a:bodyPr>
          <a:lstStyle/>
          <a:p>
            <a:r>
              <a:rPr lang="zh-TW" altLang="en-US" sz="2400" dirty="0"/>
              <a:t>彩色影像輸入後：</a:t>
            </a:r>
            <a:endParaRPr lang="en-US" altLang="zh-TW" sz="2400" dirty="0"/>
          </a:p>
          <a:p>
            <a:pPr marL="457200" indent="-457200">
              <a:buFont typeface="+mj-lt"/>
              <a:buAutoNum type="arabicPeriod"/>
            </a:pPr>
            <a:r>
              <a:rPr lang="zh-TW" altLang="en-US" sz="2400" dirty="0"/>
              <a:t>將彩色影像灰階化成灰階影像，公式如</a:t>
            </a:r>
            <a:r>
              <a:rPr lang="en-US" altLang="zh-TW" sz="2400" dirty="0"/>
              <a:t>(3.4)</a:t>
            </a:r>
          </a:p>
          <a:p>
            <a:pPr marL="457200" indent="-457200">
              <a:buFont typeface="+mj-lt"/>
              <a:buAutoNum type="arabicPeriod"/>
            </a:pPr>
            <a:endParaRPr lang="en-US" altLang="zh-TW" sz="2400" dirty="0"/>
          </a:p>
          <a:p>
            <a:pPr marL="457200" indent="-457200">
              <a:buFont typeface="+mj-lt"/>
              <a:buAutoNum type="arabicPeriod"/>
            </a:pPr>
            <a:endParaRPr lang="en-US" altLang="zh-TW" sz="2400" dirty="0"/>
          </a:p>
          <a:p>
            <a:pPr marL="457200" indent="-457200">
              <a:buFont typeface="+mj-lt"/>
              <a:buAutoNum type="arabicPeriod"/>
            </a:pPr>
            <a:r>
              <a:rPr lang="zh-TW" altLang="en-US" sz="2400" dirty="0"/>
              <a:t>使用</a:t>
            </a:r>
            <a:r>
              <a:rPr lang="en-US" altLang="zh-TW" sz="2400" dirty="0"/>
              <a:t>Min-max</a:t>
            </a:r>
            <a:r>
              <a:rPr lang="zh-TW" altLang="en-US" sz="2400" dirty="0"/>
              <a:t>正規化將灰階影像的範圍正規化到</a:t>
            </a:r>
            <a:r>
              <a:rPr lang="en-US" altLang="zh-TW" sz="2400" dirty="0"/>
              <a:t>[0, 1]</a:t>
            </a:r>
          </a:p>
          <a:p>
            <a:pPr marL="457200" indent="-457200">
              <a:buFont typeface="+mj-lt"/>
              <a:buAutoNum type="arabicPeriod"/>
            </a:pPr>
            <a:endParaRPr lang="en-US" altLang="zh-TW" sz="2400" dirty="0"/>
          </a:p>
        </p:txBody>
      </p:sp>
      <p:pic>
        <p:nvPicPr>
          <p:cNvPr id="4" name="圖片 3">
            <a:extLst>
              <a:ext uri="{FF2B5EF4-FFF2-40B4-BE49-F238E27FC236}">
                <a16:creationId xmlns:a16="http://schemas.microsoft.com/office/drawing/2014/main" id="{7789EA3B-EC72-4404-875F-64DD585226B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712936" y="2318584"/>
            <a:ext cx="5921306" cy="417173"/>
          </a:xfrm>
          <a:prstGeom prst="rect">
            <a:avLst/>
          </a:prstGeom>
        </p:spPr>
      </p:pic>
      <p:pic>
        <p:nvPicPr>
          <p:cNvPr id="10" name="圖片 9">
            <a:extLst>
              <a:ext uri="{FF2B5EF4-FFF2-40B4-BE49-F238E27FC236}">
                <a16:creationId xmlns:a16="http://schemas.microsoft.com/office/drawing/2014/main" id="{144015EA-3D22-4EA0-A00B-5C1A984414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4069" y="3365720"/>
            <a:ext cx="3685311" cy="3033345"/>
          </a:xfrm>
          <a:prstGeom prst="rect">
            <a:avLst/>
          </a:prstGeom>
        </p:spPr>
      </p:pic>
    </p:spTree>
    <p:extLst>
      <p:ext uri="{BB962C8B-B14F-4D97-AF65-F5344CB8AC3E}">
        <p14:creationId xmlns:p14="http://schemas.microsoft.com/office/powerpoint/2010/main" val="14674499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464510" y="392480"/>
            <a:ext cx="5724644" cy="646331"/>
          </a:xfrm>
          <a:prstGeom prst="rect">
            <a:avLst/>
          </a:prstGeom>
          <a:noFill/>
        </p:spPr>
        <p:txBody>
          <a:bodyPr wrap="none" rtlCol="0">
            <a:spAutoFit/>
          </a:bodyPr>
          <a:lstStyle/>
          <a:p>
            <a:r>
              <a:rPr lang="zh-TW" altLang="en-US" sz="3600" dirty="0"/>
              <a:t>高斯卷積模組的設計與實現</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31</a:t>
            </a:fld>
            <a:endParaRPr lang="zh-TW" altLang="en-US"/>
          </a:p>
        </p:txBody>
      </p:sp>
      <p:pic>
        <p:nvPicPr>
          <p:cNvPr id="13" name="Picture 2">
            <a:extLst>
              <a:ext uri="{FF2B5EF4-FFF2-40B4-BE49-F238E27FC236}">
                <a16:creationId xmlns:a16="http://schemas.microsoft.com/office/drawing/2014/main" id="{0B4E8220-3AEC-4CEF-8902-E284B674F1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2052" y="1179311"/>
            <a:ext cx="8507896" cy="4723655"/>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圓角 13">
            <a:extLst>
              <a:ext uri="{FF2B5EF4-FFF2-40B4-BE49-F238E27FC236}">
                <a16:creationId xmlns:a16="http://schemas.microsoft.com/office/drawing/2014/main" id="{BECB64E9-F3E4-4DFA-8103-0BF925AD3D9A}"/>
              </a:ext>
            </a:extLst>
          </p:cNvPr>
          <p:cNvSpPr/>
          <p:nvPr/>
        </p:nvSpPr>
        <p:spPr>
          <a:xfrm>
            <a:off x="3871273" y="3757083"/>
            <a:ext cx="355670" cy="133250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矩形: 圓角 14">
            <a:extLst>
              <a:ext uri="{FF2B5EF4-FFF2-40B4-BE49-F238E27FC236}">
                <a16:creationId xmlns:a16="http://schemas.microsoft.com/office/drawing/2014/main" id="{F82B6566-500D-4BF7-A973-FCD1BB109FD4}"/>
              </a:ext>
            </a:extLst>
          </p:cNvPr>
          <p:cNvSpPr/>
          <p:nvPr/>
        </p:nvSpPr>
        <p:spPr>
          <a:xfrm>
            <a:off x="5835221" y="3757083"/>
            <a:ext cx="355670" cy="1332502"/>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圓角 15">
            <a:extLst>
              <a:ext uri="{FF2B5EF4-FFF2-40B4-BE49-F238E27FC236}">
                <a16:creationId xmlns:a16="http://schemas.microsoft.com/office/drawing/2014/main" id="{99082FCF-4F2F-4DAB-92F3-416309C33A06}"/>
              </a:ext>
            </a:extLst>
          </p:cNvPr>
          <p:cNvSpPr/>
          <p:nvPr/>
        </p:nvSpPr>
        <p:spPr>
          <a:xfrm>
            <a:off x="7595806" y="3757083"/>
            <a:ext cx="355670" cy="1384260"/>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矩形: 圓角 16">
            <a:extLst>
              <a:ext uri="{FF2B5EF4-FFF2-40B4-BE49-F238E27FC236}">
                <a16:creationId xmlns:a16="http://schemas.microsoft.com/office/drawing/2014/main" id="{4A8E2185-A0AE-473C-8D04-7E3F5ADC3564}"/>
              </a:ext>
            </a:extLst>
          </p:cNvPr>
          <p:cNvSpPr/>
          <p:nvPr/>
        </p:nvSpPr>
        <p:spPr>
          <a:xfrm>
            <a:off x="5835221" y="1918169"/>
            <a:ext cx="355670" cy="1384260"/>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圓角 17">
            <a:extLst>
              <a:ext uri="{FF2B5EF4-FFF2-40B4-BE49-F238E27FC236}">
                <a16:creationId xmlns:a16="http://schemas.microsoft.com/office/drawing/2014/main" id="{007AE46F-3966-4E25-8864-4CE4AE06F55F}"/>
              </a:ext>
            </a:extLst>
          </p:cNvPr>
          <p:cNvSpPr/>
          <p:nvPr/>
        </p:nvSpPr>
        <p:spPr>
          <a:xfrm>
            <a:off x="7593727" y="1918169"/>
            <a:ext cx="355670" cy="1384260"/>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8924695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617851" y="475278"/>
            <a:ext cx="8956298" cy="646331"/>
          </a:xfrm>
          <a:prstGeom prst="rect">
            <a:avLst/>
          </a:prstGeom>
          <a:noFill/>
        </p:spPr>
        <p:txBody>
          <a:bodyPr wrap="none" rtlCol="0">
            <a:spAutoFit/>
          </a:bodyPr>
          <a:lstStyle/>
          <a:p>
            <a:r>
              <a:rPr lang="zh-TW" altLang="en-US" sz="3600" dirty="0"/>
              <a:t>高斯卷積模組的設計與實現</a:t>
            </a:r>
            <a:r>
              <a:rPr lang="en-US" altLang="zh-TW" sz="3600" dirty="0"/>
              <a:t>—</a:t>
            </a:r>
            <a:r>
              <a:rPr lang="zh-TW" altLang="en-US" sz="3600" dirty="0"/>
              <a:t>濾波器初始化</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32</a:t>
            </a:fld>
            <a:endParaRPr lang="zh-TW" altLang="en-US"/>
          </a:p>
        </p:txBody>
      </p:sp>
      <mc:AlternateContent xmlns:mc="http://schemas.openxmlformats.org/markup-compatibility/2006" xmlns:a14="http://schemas.microsoft.com/office/drawing/2010/main">
        <mc:Choice Requires="a14">
          <p:sp>
            <p:nvSpPr>
              <p:cNvPr id="5" name="文字方塊 4">
                <a:extLst>
                  <a:ext uri="{FF2B5EF4-FFF2-40B4-BE49-F238E27FC236}">
                    <a16:creationId xmlns:a16="http://schemas.microsoft.com/office/drawing/2014/main" id="{3FBB8CB7-B105-4E70-B377-25D78A3CE88A}"/>
                  </a:ext>
                </a:extLst>
              </p:cNvPr>
              <p:cNvSpPr txBox="1"/>
              <p:nvPr/>
            </p:nvSpPr>
            <p:spPr>
              <a:xfrm>
                <a:off x="1617851" y="1899061"/>
                <a:ext cx="9398081" cy="3059877"/>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使用</a:t>
                </a:r>
                <a:r>
                  <a:rPr lang="en-US" altLang="zh-TW" sz="2400" dirty="0" err="1"/>
                  <a:t>Kaiming</a:t>
                </a:r>
                <a:r>
                  <a:rPr lang="en-US" altLang="zh-TW" sz="2400" dirty="0"/>
                  <a:t> Uniform</a:t>
                </a:r>
                <a:r>
                  <a:rPr lang="zh-TW" altLang="en-US" sz="2400" dirty="0"/>
                  <a:t> 進行初始化，範圍為</a:t>
                </a:r>
                <a14:m>
                  <m:oMath xmlns:m="http://schemas.openxmlformats.org/officeDocument/2006/math">
                    <m:r>
                      <a:rPr lang="en-US" altLang="zh-TW" sz="2400" b="0" i="1" smtClean="0">
                        <a:latin typeface="Cambria Math" panose="02040503050406030204" pitchFamily="18" charset="0"/>
                      </a:rPr>
                      <m:t>[−</m:t>
                    </m:r>
                    <m:rad>
                      <m:radPr>
                        <m:degHide m:val="on"/>
                        <m:ctrlPr>
                          <a:rPr lang="en-US" altLang="zh-TW" sz="2400" b="0" i="1" smtClean="0">
                            <a:latin typeface="Cambria Math" panose="02040503050406030204" pitchFamily="18" charset="0"/>
                          </a:rPr>
                        </m:ctrlPr>
                      </m:radPr>
                      <m:deg/>
                      <m:e>
                        <m:f>
                          <m:fPr>
                            <m:ctrlPr>
                              <a:rPr lang="en-US" altLang="zh-TW" sz="2400" b="0" i="1" smtClean="0">
                                <a:latin typeface="Cambria Math" panose="02040503050406030204" pitchFamily="18" charset="0"/>
                              </a:rPr>
                            </m:ctrlPr>
                          </m:fPr>
                          <m:num>
                            <m:r>
                              <a:rPr lang="en-US" altLang="zh-TW" sz="2400" b="0" i="1" smtClean="0">
                                <a:latin typeface="Cambria Math" panose="02040503050406030204" pitchFamily="18" charset="0"/>
                              </a:rPr>
                              <m:t>6</m:t>
                            </m:r>
                          </m:num>
                          <m:den>
                            <m:r>
                              <a:rPr lang="en-US" altLang="zh-TW" sz="2400" b="0" i="1" smtClean="0">
                                <a:latin typeface="Cambria Math" panose="02040503050406030204" pitchFamily="18" charset="0"/>
                              </a:rPr>
                              <m:t>𝑓𝑎𝑛</m:t>
                            </m:r>
                            <m:r>
                              <a:rPr lang="en-US" altLang="zh-TW" sz="2400" b="0" i="1" smtClean="0">
                                <a:latin typeface="Cambria Math" panose="02040503050406030204" pitchFamily="18" charset="0"/>
                              </a:rPr>
                              <m:t>_</m:t>
                            </m:r>
                            <m:r>
                              <a:rPr lang="en-US" altLang="zh-TW" sz="2400" b="0" i="1" smtClean="0">
                                <a:latin typeface="Cambria Math" panose="02040503050406030204" pitchFamily="18" charset="0"/>
                              </a:rPr>
                              <m:t>𝑖𝑛</m:t>
                            </m:r>
                          </m:den>
                        </m:f>
                      </m:e>
                    </m:rad>
                    <m:r>
                      <a:rPr lang="en-US" altLang="zh-TW" sz="2400" b="0" i="1" smtClean="0">
                        <a:latin typeface="Cambria Math" panose="02040503050406030204" pitchFamily="18" charset="0"/>
                      </a:rPr>
                      <m:t>,</m:t>
                    </m:r>
                    <m:rad>
                      <m:radPr>
                        <m:degHide m:val="on"/>
                        <m:ctrlPr>
                          <a:rPr lang="en-US" altLang="zh-TW" sz="2400" i="1">
                            <a:latin typeface="Cambria Math" panose="02040503050406030204" pitchFamily="18" charset="0"/>
                          </a:rPr>
                        </m:ctrlPr>
                      </m:radPr>
                      <m:deg/>
                      <m:e>
                        <m:f>
                          <m:fPr>
                            <m:ctrlPr>
                              <a:rPr lang="en-US" altLang="zh-TW" sz="2400" i="1">
                                <a:latin typeface="Cambria Math" panose="02040503050406030204" pitchFamily="18" charset="0"/>
                              </a:rPr>
                            </m:ctrlPr>
                          </m:fPr>
                          <m:num>
                            <m:r>
                              <a:rPr lang="en-US" altLang="zh-TW" sz="2400" i="1">
                                <a:latin typeface="Cambria Math" panose="02040503050406030204" pitchFamily="18" charset="0"/>
                              </a:rPr>
                              <m:t>6</m:t>
                            </m:r>
                          </m:num>
                          <m:den>
                            <m:r>
                              <a:rPr lang="en-US" altLang="zh-TW" sz="2400" i="1">
                                <a:latin typeface="Cambria Math" panose="02040503050406030204" pitchFamily="18" charset="0"/>
                              </a:rPr>
                              <m:t>𝑓𝑎</m:t>
                            </m:r>
                            <m:r>
                              <a:rPr lang="en-US" altLang="zh-TW" sz="2400" b="0" i="1" smtClean="0">
                                <a:latin typeface="Cambria Math" panose="02040503050406030204" pitchFamily="18" charset="0"/>
                              </a:rPr>
                              <m:t>𝑛</m:t>
                            </m:r>
                            <m:r>
                              <a:rPr lang="en-US" altLang="zh-TW" sz="2400" b="0" i="1" smtClean="0">
                                <a:latin typeface="Cambria Math" panose="02040503050406030204" pitchFamily="18" charset="0"/>
                              </a:rPr>
                              <m:t>_</m:t>
                            </m:r>
                            <m:r>
                              <a:rPr lang="en-US" altLang="zh-TW" sz="2400" b="0" i="1" smtClean="0">
                                <a:latin typeface="Cambria Math" panose="02040503050406030204" pitchFamily="18" charset="0"/>
                              </a:rPr>
                              <m:t>𝑖𝑛</m:t>
                            </m:r>
                          </m:den>
                        </m:f>
                      </m:e>
                    </m:rad>
                    <m:r>
                      <a:rPr lang="en-US" altLang="zh-TW" sz="2400" b="0" i="1" smtClean="0">
                        <a:latin typeface="Cambria Math" panose="02040503050406030204" pitchFamily="18" charset="0"/>
                      </a:rPr>
                      <m:t>]</m:t>
                    </m:r>
                  </m:oMath>
                </a14:m>
                <a:r>
                  <a:rPr lang="zh-TW" altLang="en-US" sz="2400" dirty="0"/>
                  <a:t>，</a:t>
                </a:r>
                <a:r>
                  <a:rPr lang="en-US" altLang="zh-TW" sz="2400" dirty="0"/>
                  <a:t>fan_in</a:t>
                </a:r>
                <a14:m>
                  <m:oMath xmlns:m="http://schemas.openxmlformats.org/officeDocument/2006/math">
                    <m:r>
                      <a:rPr lang="zh-TW" altLang="en-US" sz="2400" i="1" dirty="0">
                        <a:latin typeface="Cambria Math" panose="02040503050406030204" pitchFamily="18" charset="0"/>
                      </a:rPr>
                      <m:t>為</m:t>
                    </m:r>
                  </m:oMath>
                </a14:m>
                <a:r>
                  <a:rPr lang="zh-TW" altLang="en-US" sz="2400" b="0" dirty="0"/>
                  <a:t>輸入通道數</a:t>
                </a:r>
              </a:p>
              <a:p>
                <a:pPr marL="342900" indent="-342900">
                  <a:buFont typeface="Arial" panose="020B0604020202020204" pitchFamily="34" charset="0"/>
                  <a:buChar char="•"/>
                </a:pPr>
                <a:endParaRPr lang="en-US" altLang="zh-TW" sz="2400" dirty="0"/>
              </a:p>
              <a:p>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en-US" altLang="zh-TW" sz="2400" dirty="0" err="1"/>
                  <a:t>Kaiming</a:t>
                </a:r>
                <a:r>
                  <a:rPr lang="en-US" altLang="zh-TW" sz="2400" dirty="0"/>
                  <a:t> Uniform </a:t>
                </a:r>
                <a:r>
                  <a:rPr lang="zh-TW" altLang="en-US" sz="2400" dirty="0"/>
                  <a:t>相較於常用的 </a:t>
                </a:r>
                <a:r>
                  <a:rPr lang="en-US" altLang="zh-TW" sz="2400" dirty="0"/>
                  <a:t>Uniform </a:t>
                </a:r>
                <a:r>
                  <a:rPr lang="zh-TW" altLang="en-US" sz="2400" dirty="0"/>
                  <a:t>初始化和 </a:t>
                </a:r>
                <a:r>
                  <a:rPr lang="en-US" altLang="zh-TW" sz="2400" dirty="0"/>
                  <a:t>Xavier Uniform</a:t>
                </a:r>
                <a:r>
                  <a:rPr lang="zh-TW" altLang="en-US" sz="2400" dirty="0"/>
                  <a:t>，能夠在使用非線性激活函數情況下，解決梯度消失問題。</a:t>
                </a:r>
                <a:endParaRPr lang="en-US" altLang="zh-TW" sz="2400" b="0" dirty="0"/>
              </a:p>
            </p:txBody>
          </p:sp>
        </mc:Choice>
        <mc:Fallback xmlns="">
          <p:sp>
            <p:nvSpPr>
              <p:cNvPr id="5" name="文字方塊 4">
                <a:extLst>
                  <a:ext uri="{FF2B5EF4-FFF2-40B4-BE49-F238E27FC236}">
                    <a16:creationId xmlns:a16="http://schemas.microsoft.com/office/drawing/2014/main" id="{3FBB8CB7-B105-4E70-B377-25D78A3CE88A}"/>
                  </a:ext>
                </a:extLst>
              </p:cNvPr>
              <p:cNvSpPr txBox="1">
                <a:spLocks noRot="1" noChangeAspect="1" noMove="1" noResize="1" noEditPoints="1" noAdjustHandles="1" noChangeArrowheads="1" noChangeShapeType="1" noTextEdit="1"/>
              </p:cNvSpPr>
              <p:nvPr/>
            </p:nvSpPr>
            <p:spPr>
              <a:xfrm>
                <a:off x="1617851" y="1899061"/>
                <a:ext cx="9398081" cy="3059877"/>
              </a:xfrm>
              <a:prstGeom prst="rect">
                <a:avLst/>
              </a:prstGeom>
              <a:blipFill>
                <a:blip r:embed="rId3"/>
                <a:stretch>
                  <a:fillRect l="-843" r="-454" b="-3792"/>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9135382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1466926" y="426892"/>
            <a:ext cx="8956298" cy="646331"/>
          </a:xfrm>
          <a:prstGeom prst="rect">
            <a:avLst/>
          </a:prstGeom>
          <a:noFill/>
        </p:spPr>
        <p:txBody>
          <a:bodyPr wrap="none" rtlCol="0">
            <a:spAutoFit/>
          </a:bodyPr>
          <a:lstStyle/>
          <a:p>
            <a:r>
              <a:rPr lang="zh-TW" altLang="en-US" sz="3600" dirty="0"/>
              <a:t>高斯卷積模組的設計與實現</a:t>
            </a:r>
            <a:r>
              <a:rPr lang="en-US" altLang="zh-TW" sz="3600" dirty="0"/>
              <a:t>—</a:t>
            </a:r>
            <a:r>
              <a:rPr lang="zh-TW" altLang="en-US" sz="3600" dirty="0"/>
              <a:t>高斯卷積模組</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266873E6-8865-4A92-A132-E22137687A97}"/>
              </a:ext>
            </a:extLst>
          </p:cNvPr>
          <p:cNvSpPr>
            <a:spLocks noGrp="1"/>
          </p:cNvSpPr>
          <p:nvPr>
            <p:ph type="sldNum" sz="quarter" idx="12"/>
          </p:nvPr>
        </p:nvSpPr>
        <p:spPr/>
        <p:txBody>
          <a:bodyPr/>
          <a:lstStyle/>
          <a:p>
            <a:fld id="{E5C60907-9731-46B4-A33D-FDF5DC3BFF3C}" type="slidenum">
              <a:rPr lang="zh-TW" altLang="en-US" smtClean="0"/>
              <a:t>33</a:t>
            </a:fld>
            <a:endParaRPr lang="zh-TW" altLang="en-US"/>
          </a:p>
        </p:txBody>
      </p:sp>
      <p:sp>
        <p:nvSpPr>
          <p:cNvPr id="16" name="文字方塊 15">
            <a:extLst>
              <a:ext uri="{FF2B5EF4-FFF2-40B4-BE49-F238E27FC236}">
                <a16:creationId xmlns:a16="http://schemas.microsoft.com/office/drawing/2014/main" id="{1201BB93-0BDF-4F99-9156-240CEE631DBC}"/>
              </a:ext>
            </a:extLst>
          </p:cNvPr>
          <p:cNvSpPr txBox="1"/>
          <p:nvPr/>
        </p:nvSpPr>
        <p:spPr>
          <a:xfrm>
            <a:off x="1167885" y="1380383"/>
            <a:ext cx="10018461" cy="3785652"/>
          </a:xfrm>
          <a:prstGeom prst="rect">
            <a:avLst/>
          </a:prstGeom>
          <a:noFill/>
        </p:spPr>
        <p:txBody>
          <a:bodyPr wrap="square" rtlCol="0">
            <a:spAutoFit/>
          </a:bodyPr>
          <a:lstStyle/>
          <a:p>
            <a:pPr marL="457200" indent="-457200">
              <a:buFont typeface="+mj-lt"/>
              <a:buAutoNum type="arabicPeriod"/>
            </a:pPr>
            <a:r>
              <a:rPr lang="zh-TW" altLang="en-US" sz="2400" dirty="0"/>
              <a:t>使用</a:t>
            </a:r>
            <a:r>
              <a:rPr lang="en-US" altLang="zh-TW" sz="2400" dirty="0"/>
              <a:t>Slide Window</a:t>
            </a:r>
            <a:r>
              <a:rPr lang="zh-TW" altLang="en-US" sz="2400" dirty="0"/>
              <a:t>滑動遍歷整張影像</a:t>
            </a:r>
            <a:endParaRPr lang="en-US" altLang="zh-TW" sz="2400" dirty="0"/>
          </a:p>
          <a:p>
            <a:pPr marL="457200" indent="-457200">
              <a:buFont typeface="+mj-lt"/>
              <a:buAutoNum type="arabicPeriod"/>
            </a:pPr>
            <a:r>
              <a:rPr lang="zh-TW" altLang="en-US" sz="2400" dirty="0"/>
              <a:t>計算每個濾波器與卷積中每個</a:t>
            </a:r>
            <a:r>
              <a:rPr lang="en-US" altLang="zh-TW" sz="2400" dirty="0"/>
              <a:t>Window</a:t>
            </a:r>
            <a:r>
              <a:rPr lang="zh-TW" altLang="en-US" sz="2400" dirty="0"/>
              <a:t>的歐式距離，公式如</a:t>
            </a:r>
            <a:r>
              <a:rPr lang="en-US" altLang="zh-TW" sz="2400" dirty="0"/>
              <a:t>(3.5)</a:t>
            </a:r>
          </a:p>
          <a:p>
            <a:pPr marL="457200" indent="-457200">
              <a:buFont typeface="+mj-lt"/>
              <a:buAutoNum type="arabicPeriod"/>
            </a:pPr>
            <a:endParaRPr lang="en-US" altLang="zh-TW" sz="2400" b="0" dirty="0"/>
          </a:p>
          <a:p>
            <a:pPr marL="457200" indent="-457200">
              <a:buFont typeface="+mj-lt"/>
              <a:buAutoNum type="arabicPeriod"/>
            </a:pPr>
            <a:endParaRPr lang="en-US" altLang="zh-TW" sz="2400" dirty="0"/>
          </a:p>
          <a:p>
            <a:pPr marL="457200" indent="-457200">
              <a:buFont typeface="+mj-lt"/>
              <a:buAutoNum type="arabicPeriod"/>
            </a:pPr>
            <a:endParaRPr lang="en-US" altLang="zh-TW" sz="2400" b="0" dirty="0"/>
          </a:p>
          <a:p>
            <a:pPr marL="457200" indent="-457200">
              <a:buFont typeface="+mj-lt"/>
              <a:buAutoNum type="arabicPeriod"/>
            </a:pPr>
            <a:endParaRPr lang="en-US" altLang="zh-TW" sz="2400" dirty="0"/>
          </a:p>
          <a:p>
            <a:pPr marL="457200" indent="-457200">
              <a:buFont typeface="+mj-lt"/>
              <a:buAutoNum type="arabicPeriod"/>
            </a:pPr>
            <a:r>
              <a:rPr lang="zh-TW" altLang="en-US" sz="2400" dirty="0"/>
              <a:t>將歐式距離輸入進高斯函數中計算出每個</a:t>
            </a:r>
            <a:r>
              <a:rPr lang="en-US" altLang="zh-TW" sz="2400" dirty="0"/>
              <a:t>Window</a:t>
            </a:r>
            <a:r>
              <a:rPr lang="zh-TW" altLang="en-US" sz="2400" dirty="0"/>
              <a:t>與各個濾波器之間的相似度</a:t>
            </a:r>
            <a:endParaRPr lang="en-US" altLang="zh-TW" sz="2400" dirty="0"/>
          </a:p>
          <a:p>
            <a:pPr marL="457200" indent="-457200">
              <a:buFont typeface="+mj-lt"/>
              <a:buAutoNum type="arabicPeriod"/>
            </a:pPr>
            <a:endParaRPr lang="en-US" altLang="zh-TW" sz="2400" dirty="0"/>
          </a:p>
          <a:p>
            <a:pPr marL="457200" indent="-457200">
              <a:buFont typeface="+mj-lt"/>
              <a:buAutoNum type="arabicPeriod"/>
            </a:pPr>
            <a:endParaRPr lang="en-US" altLang="zh-TW" sz="2400" dirty="0"/>
          </a:p>
        </p:txBody>
      </p:sp>
      <p:pic>
        <p:nvPicPr>
          <p:cNvPr id="6" name="圖片 5">
            <a:extLst>
              <a:ext uri="{FF2B5EF4-FFF2-40B4-BE49-F238E27FC236}">
                <a16:creationId xmlns:a16="http://schemas.microsoft.com/office/drawing/2014/main" id="{342C533F-4C4A-469D-A024-6EA906E176A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700430" y="2361980"/>
            <a:ext cx="6489290" cy="1061108"/>
          </a:xfrm>
          <a:prstGeom prst="rect">
            <a:avLst/>
          </a:prstGeom>
        </p:spPr>
      </p:pic>
      <p:pic>
        <p:nvPicPr>
          <p:cNvPr id="10" name="圖片 9">
            <a:extLst>
              <a:ext uri="{FF2B5EF4-FFF2-40B4-BE49-F238E27FC236}">
                <a16:creationId xmlns:a16="http://schemas.microsoft.com/office/drawing/2014/main" id="{E5C885B6-5F63-400B-BD03-386C5E22C94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45912" y="4604775"/>
            <a:ext cx="6037336" cy="1122520"/>
          </a:xfrm>
          <a:prstGeom prst="rect">
            <a:avLst/>
          </a:prstGeom>
        </p:spPr>
      </p:pic>
    </p:spTree>
    <p:extLst>
      <p:ext uri="{BB962C8B-B14F-4D97-AF65-F5344CB8AC3E}">
        <p14:creationId xmlns:p14="http://schemas.microsoft.com/office/powerpoint/2010/main" val="13000309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893F563B-D168-4AAA-8CE9-075CF4FD8A19}"/>
              </a:ext>
            </a:extLst>
          </p:cNvPr>
          <p:cNvSpPr>
            <a:spLocks noGrp="1"/>
          </p:cNvSpPr>
          <p:nvPr>
            <p:ph type="sldNum" sz="quarter" idx="12"/>
          </p:nvPr>
        </p:nvSpPr>
        <p:spPr/>
        <p:txBody>
          <a:bodyPr/>
          <a:lstStyle/>
          <a:p>
            <a:fld id="{E5C60907-9731-46B4-A33D-FDF5DC3BFF3C}" type="slidenum">
              <a:rPr lang="zh-TW" altLang="en-US" smtClean="0"/>
              <a:t>34</a:t>
            </a:fld>
            <a:endParaRPr lang="zh-TW" altLang="en-US"/>
          </a:p>
        </p:txBody>
      </p:sp>
      <p:sp>
        <p:nvSpPr>
          <p:cNvPr id="5" name="文字方塊 4">
            <a:extLst>
              <a:ext uri="{FF2B5EF4-FFF2-40B4-BE49-F238E27FC236}">
                <a16:creationId xmlns:a16="http://schemas.microsoft.com/office/drawing/2014/main" id="{A07B4092-20FF-490F-8B39-70E7786DECAB}"/>
              </a:ext>
            </a:extLst>
          </p:cNvPr>
          <p:cNvSpPr txBox="1"/>
          <p:nvPr/>
        </p:nvSpPr>
        <p:spPr>
          <a:xfrm>
            <a:off x="4894389" y="351594"/>
            <a:ext cx="2403222" cy="646331"/>
          </a:xfrm>
          <a:prstGeom prst="rect">
            <a:avLst/>
          </a:prstGeom>
          <a:noFill/>
        </p:spPr>
        <p:txBody>
          <a:bodyPr wrap="none" rtlCol="0">
            <a:spAutoFit/>
          </a:bodyPr>
          <a:lstStyle/>
          <a:p>
            <a:r>
              <a:rPr lang="en-US" altLang="zh-TW" sz="3600" dirty="0"/>
              <a:t>RM</a:t>
            </a:r>
            <a:r>
              <a:rPr lang="zh-TW" altLang="en-US" sz="3600" dirty="0"/>
              <a:t> 的定義</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8" name="文字方塊 7">
            <a:extLst>
              <a:ext uri="{FF2B5EF4-FFF2-40B4-BE49-F238E27FC236}">
                <a16:creationId xmlns:a16="http://schemas.microsoft.com/office/drawing/2014/main" id="{C7860CF7-6363-424C-B30E-4C560007D1A2}"/>
              </a:ext>
            </a:extLst>
          </p:cNvPr>
          <p:cNvSpPr txBox="1"/>
          <p:nvPr/>
        </p:nvSpPr>
        <p:spPr>
          <a:xfrm>
            <a:off x="1167885" y="1380383"/>
            <a:ext cx="10018461" cy="193899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特徵映射響應圖 </a:t>
            </a:r>
            <a:r>
              <a:rPr lang="en-US" altLang="zh-TW" sz="2400" dirty="0"/>
              <a:t>(RM)</a:t>
            </a:r>
            <a:r>
              <a:rPr lang="zh-TW" altLang="en-US" sz="2400" dirty="0"/>
              <a:t>：輸入進入卷積模組後所得到的輸出</a:t>
            </a: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a:p>
            <a:pPr marL="457200" indent="-457200">
              <a:buFont typeface="Arial" panose="020B0604020202020204" pitchFamily="34" charset="0"/>
              <a:buChar char="•"/>
            </a:pPr>
            <a:endParaRPr lang="en-US" altLang="zh-TW" sz="2400" dirty="0"/>
          </a:p>
        </p:txBody>
      </p:sp>
      <p:pic>
        <p:nvPicPr>
          <p:cNvPr id="5124" name="Picture 4">
            <a:extLst>
              <a:ext uri="{FF2B5EF4-FFF2-40B4-BE49-F238E27FC236}">
                <a16:creationId xmlns:a16="http://schemas.microsoft.com/office/drawing/2014/main" id="{330963D6-8006-4176-8C0E-6AA4D6315A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1983627" y="2544124"/>
            <a:ext cx="8224746" cy="29334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72820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35</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511314" y="1351508"/>
            <a:ext cx="6697737" cy="4093428"/>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模型架構</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卷積模組設計與實現</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t>響應篩選模組</a:t>
            </a:r>
            <a:r>
              <a:rPr lang="zh-TW" altLang="en-US" sz="2400" dirty="0">
                <a:latin typeface="標楷體" panose="03000509000000000000" pitchFamily="65" charset="-120"/>
                <a:ea typeface="標楷體" panose="03000509000000000000" pitchFamily="65" charset="-120"/>
              </a:rPr>
              <a:t>之設計</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空間合併模組之設計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可解釋性</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16154358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2">
            <a:extLst>
              <a:ext uri="{FF2B5EF4-FFF2-40B4-BE49-F238E27FC236}">
                <a16:creationId xmlns:a16="http://schemas.microsoft.com/office/drawing/2014/main" id="{3B8B7B02-A36F-4C46-8C66-F966B3A8CC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2052" y="1179311"/>
            <a:ext cx="8507896" cy="4723655"/>
          </a:xfrm>
          <a:prstGeom prst="rect">
            <a:avLst/>
          </a:prstGeom>
          <a:noFill/>
          <a:extLst>
            <a:ext uri="{909E8E84-426E-40DD-AFC4-6F175D3DCCD1}">
              <a14:hiddenFill xmlns:a14="http://schemas.microsoft.com/office/drawing/2010/main">
                <a:solidFill>
                  <a:srgbClr val="FFFFFF"/>
                </a:solidFill>
              </a14:hiddenFill>
            </a:ext>
          </a:extLst>
        </p:spPr>
      </p:pic>
      <p:sp>
        <p:nvSpPr>
          <p:cNvPr id="12" name="文字方塊 11">
            <a:extLst>
              <a:ext uri="{FF2B5EF4-FFF2-40B4-BE49-F238E27FC236}">
                <a16:creationId xmlns:a16="http://schemas.microsoft.com/office/drawing/2014/main" id="{5DF503B0-0E92-F382-5281-E9C84C9259EC}"/>
              </a:ext>
            </a:extLst>
          </p:cNvPr>
          <p:cNvSpPr txBox="1"/>
          <p:nvPr/>
        </p:nvSpPr>
        <p:spPr>
          <a:xfrm>
            <a:off x="3349094" y="382070"/>
            <a:ext cx="5493812"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響應篩選模組之設計</a:t>
            </a:r>
            <a:r>
              <a:rPr lang="en-US" altLang="zh-TW" sz="3600" dirty="0">
                <a:solidFill>
                  <a:srgbClr val="000000"/>
                </a:solidFill>
                <a:latin typeface="標楷體" panose="03000509000000000000" pitchFamily="65" charset="-120"/>
                <a:ea typeface="標楷體" panose="03000509000000000000" pitchFamily="65" charset="-120"/>
              </a:rPr>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36</a:t>
            </a:fld>
            <a:endParaRPr lang="zh-TW" altLang="en-US"/>
          </a:p>
        </p:txBody>
      </p:sp>
      <p:sp>
        <p:nvSpPr>
          <p:cNvPr id="11" name="矩形: 圓角 10">
            <a:extLst>
              <a:ext uri="{FF2B5EF4-FFF2-40B4-BE49-F238E27FC236}">
                <a16:creationId xmlns:a16="http://schemas.microsoft.com/office/drawing/2014/main" id="{5CF5836B-FF70-4CDC-85D5-C1CE15799BC6}"/>
              </a:ext>
            </a:extLst>
          </p:cNvPr>
          <p:cNvSpPr/>
          <p:nvPr/>
        </p:nvSpPr>
        <p:spPr>
          <a:xfrm>
            <a:off x="3954932" y="1947296"/>
            <a:ext cx="352755" cy="1373874"/>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矩形: 圓角 14">
            <a:extLst>
              <a:ext uri="{FF2B5EF4-FFF2-40B4-BE49-F238E27FC236}">
                <a16:creationId xmlns:a16="http://schemas.microsoft.com/office/drawing/2014/main" id="{0C2592EC-45E2-4FF8-9463-C15C783020CC}"/>
              </a:ext>
            </a:extLst>
          </p:cNvPr>
          <p:cNvSpPr/>
          <p:nvPr/>
        </p:nvSpPr>
        <p:spPr>
          <a:xfrm>
            <a:off x="4419831" y="3769743"/>
            <a:ext cx="420330" cy="1354348"/>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圓角 15">
            <a:extLst>
              <a:ext uri="{FF2B5EF4-FFF2-40B4-BE49-F238E27FC236}">
                <a16:creationId xmlns:a16="http://schemas.microsoft.com/office/drawing/2014/main" id="{53496F31-2996-4AEA-965C-292C5A160DD1}"/>
              </a:ext>
            </a:extLst>
          </p:cNvPr>
          <p:cNvSpPr/>
          <p:nvPr/>
        </p:nvSpPr>
        <p:spPr>
          <a:xfrm>
            <a:off x="6443087" y="3769743"/>
            <a:ext cx="328649" cy="1354348"/>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圓角 17">
            <a:extLst>
              <a:ext uri="{FF2B5EF4-FFF2-40B4-BE49-F238E27FC236}">
                <a16:creationId xmlns:a16="http://schemas.microsoft.com/office/drawing/2014/main" id="{3A8CBB94-394D-470E-84BB-6814F092DB82}"/>
              </a:ext>
            </a:extLst>
          </p:cNvPr>
          <p:cNvSpPr/>
          <p:nvPr/>
        </p:nvSpPr>
        <p:spPr>
          <a:xfrm>
            <a:off x="8198412" y="1941320"/>
            <a:ext cx="328649" cy="1354348"/>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矩形: 圓角 18">
            <a:extLst>
              <a:ext uri="{FF2B5EF4-FFF2-40B4-BE49-F238E27FC236}">
                <a16:creationId xmlns:a16="http://schemas.microsoft.com/office/drawing/2014/main" id="{242D8D34-E3E1-4A66-A4E6-5CADD3E4E68F}"/>
              </a:ext>
            </a:extLst>
          </p:cNvPr>
          <p:cNvSpPr/>
          <p:nvPr/>
        </p:nvSpPr>
        <p:spPr>
          <a:xfrm>
            <a:off x="8198411" y="3769743"/>
            <a:ext cx="328649" cy="1354348"/>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矩形: 圓角 19">
            <a:extLst>
              <a:ext uri="{FF2B5EF4-FFF2-40B4-BE49-F238E27FC236}">
                <a16:creationId xmlns:a16="http://schemas.microsoft.com/office/drawing/2014/main" id="{424AEC60-E795-4855-92C2-08654DFB994B}"/>
              </a:ext>
            </a:extLst>
          </p:cNvPr>
          <p:cNvSpPr/>
          <p:nvPr/>
        </p:nvSpPr>
        <p:spPr>
          <a:xfrm>
            <a:off x="6443087" y="1960741"/>
            <a:ext cx="328649" cy="1354348"/>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7130112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565406" y="458375"/>
            <a:ext cx="5493812"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響應篩選模組之設計</a:t>
            </a:r>
            <a:r>
              <a:rPr lang="en-US" altLang="zh-TW" sz="3600" dirty="0">
                <a:solidFill>
                  <a:srgbClr val="000000"/>
                </a:solidFill>
                <a:latin typeface="標楷體" panose="03000509000000000000" pitchFamily="65" charset="-120"/>
                <a:ea typeface="標楷體" panose="03000509000000000000" pitchFamily="65" charset="-120"/>
              </a:rPr>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CA02733C-0103-417C-9CD3-F19BB1BF4CA4}"/>
              </a:ext>
            </a:extLst>
          </p:cNvPr>
          <p:cNvSpPr>
            <a:spLocks noGrp="1"/>
          </p:cNvSpPr>
          <p:nvPr>
            <p:ph type="sldNum" sz="quarter" idx="12"/>
          </p:nvPr>
        </p:nvSpPr>
        <p:spPr/>
        <p:txBody>
          <a:bodyPr/>
          <a:lstStyle/>
          <a:p>
            <a:fld id="{E5C60907-9731-46B4-A33D-FDF5DC3BFF3C}" type="slidenum">
              <a:rPr lang="zh-TW" altLang="en-US" smtClean="0"/>
              <a:t>37</a:t>
            </a:fld>
            <a:endParaRPr lang="zh-TW" altLang="en-US"/>
          </a:p>
        </p:txBody>
      </p:sp>
      <mc:AlternateContent xmlns:mc="http://schemas.openxmlformats.org/markup-compatibility/2006" xmlns:a14="http://schemas.microsoft.com/office/drawing/2010/main">
        <mc:Choice Requires="a14">
          <p:sp>
            <p:nvSpPr>
              <p:cNvPr id="4" name="文字方塊 3">
                <a:extLst>
                  <a:ext uri="{FF2B5EF4-FFF2-40B4-BE49-F238E27FC236}">
                    <a16:creationId xmlns:a16="http://schemas.microsoft.com/office/drawing/2014/main" id="{D04C1F7F-6956-46B7-831B-35D9D2369732}"/>
                  </a:ext>
                </a:extLst>
              </p:cNvPr>
              <p:cNvSpPr txBox="1"/>
              <p:nvPr/>
            </p:nvSpPr>
            <p:spPr>
              <a:xfrm>
                <a:off x="1167885" y="1380383"/>
                <a:ext cx="10018461" cy="3046988"/>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過濾</a:t>
                </a:r>
                <a:r>
                  <a:rPr lang="en-US" altLang="zh-TW" sz="2400" dirty="0"/>
                  <a:t>RM</a:t>
                </a:r>
                <a:r>
                  <a:rPr lang="zh-TW" altLang="en-US" sz="2400" dirty="0"/>
                  <a:t>中響應較弱的值，保留響應較強的值，從而在後續產生可解釋性圖片時能有更好的呈現效果。</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所有 </a:t>
                </a:r>
                <a:r>
                  <a:rPr lang="en-US" altLang="zh-TW" sz="2400" dirty="0"/>
                  <a:t>RM </a:t>
                </a:r>
                <a:r>
                  <a:rPr lang="zh-TW" altLang="en-US" sz="2400" dirty="0"/>
                  <a:t>的響應值總個數稱為</a:t>
                </a:r>
                <a14:m>
                  <m:oMath xmlns:m="http://schemas.openxmlformats.org/officeDocument/2006/math">
                    <m:sSub>
                      <m:sSubPr>
                        <m:ctrlPr>
                          <a:rPr lang="en-US" altLang="zh-TW" sz="2400" i="1" smtClean="0">
                            <a:latin typeface="Cambria Math" panose="02040503050406030204" pitchFamily="18" charset="0"/>
                          </a:rPr>
                        </m:ctrlPr>
                      </m:sSubPr>
                      <m:e>
                        <m:r>
                          <a:rPr lang="en-US" altLang="zh-TW" sz="2400" b="0" i="1" smtClean="0">
                            <a:latin typeface="Cambria Math" panose="02040503050406030204" pitchFamily="18" charset="0"/>
                          </a:rPr>
                          <m:t>𝑁</m:t>
                        </m:r>
                      </m:e>
                      <m:sub>
                        <m:r>
                          <m:rPr>
                            <m:sty m:val="p"/>
                          </m:rPr>
                          <a:rPr lang="en-US" altLang="zh-TW" sz="2400" i="1">
                            <a:latin typeface="Cambria Math" panose="02040503050406030204" pitchFamily="18" charset="0"/>
                          </a:rPr>
                          <m:t>R</m:t>
                        </m:r>
                        <m:r>
                          <m:rPr>
                            <m:sty m:val="p"/>
                          </m:rPr>
                          <a:rPr lang="en-US" altLang="zh-TW" sz="2400" i="1" smtClean="0">
                            <a:latin typeface="Cambria Math" panose="02040503050406030204" pitchFamily="18" charset="0"/>
                          </a:rPr>
                          <m:t>M</m:t>
                        </m:r>
                      </m:sub>
                    </m:sSub>
                    <m:r>
                      <a:rPr lang="zh-TW" altLang="en-US" sz="2400" i="1">
                        <a:latin typeface="Cambria Math" panose="02040503050406030204" pitchFamily="18" charset="0"/>
                      </a:rPr>
                      <m:t>，</m:t>
                    </m:r>
                  </m:oMath>
                </a14:m>
                <a:r>
                  <a:rPr lang="zh-TW" altLang="en-US" sz="2400" dirty="0"/>
                  <a:t>設定一個希望保留</a:t>
                </a:r>
                <a:r>
                  <a:rPr lang="en-US" altLang="zh-TW" sz="2400" dirty="0"/>
                  <a:t>RM</a:t>
                </a:r>
                <a:r>
                  <a:rPr lang="zh-TW" altLang="en-US" sz="2400" dirty="0"/>
                  <a:t>的百分比參數</a:t>
                </a:r>
                <a:r>
                  <a:rPr lang="en-US" altLang="zh-TW" sz="2400" dirty="0"/>
                  <a:t>p%</a:t>
                </a:r>
                <a:r>
                  <a:rPr lang="zh-TW" altLang="en-US" sz="2400" dirty="0"/>
                  <a:t>，第</a:t>
                </a:r>
                <a:r>
                  <a:rPr lang="en-US" altLang="zh-TW" sz="2400" dirty="0"/>
                  <a:t>p% * </a:t>
                </a:r>
                <a14:m>
                  <m:oMath xmlns:m="http://schemas.openxmlformats.org/officeDocument/2006/math">
                    <m:sSub>
                      <m:sSubPr>
                        <m:ctrlPr>
                          <a:rPr lang="en-US" altLang="zh-TW" sz="2400" i="1" smtClean="0">
                            <a:latin typeface="Cambria Math" panose="02040503050406030204" pitchFamily="18" charset="0"/>
                          </a:rPr>
                        </m:ctrlPr>
                      </m:sSubPr>
                      <m:e>
                        <m:r>
                          <m:rPr>
                            <m:sty m:val="p"/>
                          </m:rPr>
                          <a:rPr lang="en-US" altLang="zh-TW" sz="2400" i="1">
                            <a:latin typeface="Cambria Math" panose="02040503050406030204" pitchFamily="18" charset="0"/>
                          </a:rPr>
                          <m:t>C</m:t>
                        </m:r>
                      </m:e>
                      <m:sub>
                        <m:r>
                          <m:rPr>
                            <m:sty m:val="p"/>
                          </m:rPr>
                          <a:rPr lang="en-US" altLang="zh-TW" sz="2400" i="1">
                            <a:latin typeface="Cambria Math" panose="02040503050406030204" pitchFamily="18" charset="0"/>
                          </a:rPr>
                          <m:t>R</m:t>
                        </m:r>
                        <m:r>
                          <m:rPr>
                            <m:sty m:val="p"/>
                          </m:rPr>
                          <a:rPr lang="en-US" altLang="zh-TW" sz="2400" i="1" smtClean="0">
                            <a:latin typeface="Cambria Math" panose="02040503050406030204" pitchFamily="18" charset="0"/>
                          </a:rPr>
                          <m:t>M</m:t>
                        </m:r>
                      </m:sub>
                    </m:sSub>
                  </m:oMath>
                </a14:m>
                <a:r>
                  <a:rPr lang="zh-TW" altLang="en-US" sz="2400" dirty="0"/>
                  <a:t>個最大元素為</a:t>
                </a:r>
                <a14:m>
                  <m:oMath xmlns:m="http://schemas.openxmlformats.org/officeDocument/2006/math">
                    <m:sSub>
                      <m:sSubPr>
                        <m:ctrlPr>
                          <a:rPr lang="en-US" altLang="zh-TW" sz="2400" i="1">
                            <a:latin typeface="Cambria Math" panose="02040503050406030204" pitchFamily="18" charset="0"/>
                          </a:rPr>
                        </m:ctrlPr>
                      </m:sSubPr>
                      <m:e>
                        <m:r>
                          <m:rPr>
                            <m:sty m:val="p"/>
                          </m:rPr>
                          <a:rPr lang="en-US" altLang="zh-TW" sz="2400" i="1">
                            <a:latin typeface="Cambria Math" panose="02040503050406030204" pitchFamily="18" charset="0"/>
                          </a:rPr>
                          <m:t>P</m:t>
                        </m:r>
                      </m:e>
                      <m:sub>
                        <m:r>
                          <m:rPr>
                            <m:sty m:val="p"/>
                          </m:rPr>
                          <a:rPr lang="en-US" altLang="zh-TW" sz="2400" i="1">
                            <a:latin typeface="Cambria Math" panose="02040503050406030204" pitchFamily="18" charset="0"/>
                          </a:rPr>
                          <m:t>RM</m:t>
                        </m:r>
                      </m:sub>
                    </m:sSub>
                  </m:oMath>
                </a14:m>
                <a:endParaRPr lang="en-US" altLang="zh-TW" sz="2400" dirty="0"/>
              </a:p>
              <a:p>
                <a:endParaRPr lang="en-US" altLang="zh-TW" sz="2400" dirty="0"/>
              </a:p>
              <a:p>
                <a:pPr marL="342900" indent="-342900">
                  <a:buFont typeface="Arial" panose="020B0604020202020204" pitchFamily="34" charset="0"/>
                  <a:buChar char="•"/>
                </a:pPr>
                <a:r>
                  <a:rPr lang="zh-TW" altLang="en-US" sz="2400" dirty="0"/>
                  <a:t>此公式代表的意義為保留響應值前</a:t>
                </a:r>
                <a:r>
                  <a:rPr lang="en-US" altLang="zh-TW" sz="2400" dirty="0"/>
                  <a:t>p%</a:t>
                </a:r>
                <a:r>
                  <a:rPr lang="zh-TW" altLang="en-US" sz="2400" dirty="0"/>
                  <a:t>最大的值並刪除其餘響應值較弱的值。</a:t>
                </a:r>
                <a:endParaRPr lang="en-US" altLang="zh-TW" sz="2400" dirty="0"/>
              </a:p>
            </p:txBody>
          </p:sp>
        </mc:Choice>
        <mc:Fallback xmlns="">
          <p:sp>
            <p:nvSpPr>
              <p:cNvPr id="4" name="文字方塊 3">
                <a:extLst>
                  <a:ext uri="{FF2B5EF4-FFF2-40B4-BE49-F238E27FC236}">
                    <a16:creationId xmlns:a16="http://schemas.microsoft.com/office/drawing/2014/main" id="{D04C1F7F-6956-46B7-831B-35D9D2369732}"/>
                  </a:ext>
                </a:extLst>
              </p:cNvPr>
              <p:cNvSpPr txBox="1">
                <a:spLocks noRot="1" noChangeAspect="1" noMove="1" noResize="1" noEditPoints="1" noAdjustHandles="1" noChangeArrowheads="1" noChangeShapeType="1" noTextEdit="1"/>
              </p:cNvSpPr>
              <p:nvPr/>
            </p:nvSpPr>
            <p:spPr>
              <a:xfrm>
                <a:off x="1167885" y="1380383"/>
                <a:ext cx="10018461" cy="3046988"/>
              </a:xfrm>
              <a:prstGeom prst="rect">
                <a:avLst/>
              </a:prstGeom>
              <a:blipFill>
                <a:blip r:embed="rId3"/>
                <a:stretch>
                  <a:fillRect l="-852" t="-1600" b="-3600"/>
                </a:stretch>
              </a:blipFill>
            </p:spPr>
            <p:txBody>
              <a:bodyPr/>
              <a:lstStyle/>
              <a:p>
                <a:r>
                  <a:rPr lang="zh-TW" altLang="en-US">
                    <a:noFill/>
                  </a:rPr>
                  <a:t> </a:t>
                </a:r>
              </a:p>
            </p:txBody>
          </p:sp>
        </mc:Fallback>
      </mc:AlternateContent>
      <p:pic>
        <p:nvPicPr>
          <p:cNvPr id="8" name="圖片 7">
            <a:extLst>
              <a:ext uri="{FF2B5EF4-FFF2-40B4-BE49-F238E27FC236}">
                <a16:creationId xmlns:a16="http://schemas.microsoft.com/office/drawing/2014/main" id="{E792362B-D2B6-4A7F-87F4-0C878CC5AF1B}"/>
              </a:ext>
            </a:extLst>
          </p:cNvPr>
          <p:cNvPicPr>
            <a:picLocks noChangeAspect="1"/>
          </p:cNvPicPr>
          <p:nvPr/>
        </p:nvPicPr>
        <p:blipFill>
          <a:blip r:embed="rId4"/>
          <a:stretch>
            <a:fillRect/>
          </a:stretch>
        </p:blipFill>
        <p:spPr>
          <a:xfrm>
            <a:off x="2455609" y="4873290"/>
            <a:ext cx="7713406" cy="1208653"/>
          </a:xfrm>
          <a:prstGeom prst="rect">
            <a:avLst/>
          </a:prstGeom>
        </p:spPr>
      </p:pic>
    </p:spTree>
    <p:extLst>
      <p:ext uri="{BB962C8B-B14F-4D97-AF65-F5344CB8AC3E}">
        <p14:creationId xmlns:p14="http://schemas.microsoft.com/office/powerpoint/2010/main" val="33330057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38</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747131" y="1351508"/>
            <a:ext cx="6697737" cy="446276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模型架構</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en-US" altLang="zh-TW" sz="2400" dirty="0">
                <a:solidFill>
                  <a:schemeClr val="bg1">
                    <a:lumMod val="75000"/>
                  </a:schemeClr>
                </a:solidFill>
                <a:latin typeface="標楷體" panose="03000509000000000000" pitchFamily="65" charset="-120"/>
                <a:ea typeface="標楷體" panose="03000509000000000000" pitchFamily="65" charset="-120"/>
              </a:rPr>
              <a:t>FM</a:t>
            </a:r>
            <a:r>
              <a:rPr lang="zh-TW" altLang="en-US" sz="2400" dirty="0">
                <a:solidFill>
                  <a:schemeClr val="bg1">
                    <a:lumMod val="75000"/>
                  </a:schemeClr>
                </a:solidFill>
                <a:latin typeface="標楷體" panose="03000509000000000000" pitchFamily="65" charset="-120"/>
                <a:ea typeface="標楷體" panose="03000509000000000000" pitchFamily="65" charset="-120"/>
              </a:rPr>
              <a:t>、</a:t>
            </a:r>
            <a:r>
              <a:rPr lang="en-US" altLang="zh-TW" sz="2400" dirty="0">
                <a:solidFill>
                  <a:schemeClr val="bg1">
                    <a:lumMod val="75000"/>
                  </a:schemeClr>
                </a:solidFill>
                <a:latin typeface="標楷體" panose="03000509000000000000" pitchFamily="65" charset="-120"/>
                <a:ea typeface="標楷體" panose="03000509000000000000" pitchFamily="65" charset="-120"/>
              </a:rPr>
              <a:t>RM</a:t>
            </a:r>
            <a:r>
              <a:rPr lang="zh-TW" altLang="en-US" sz="2400" dirty="0">
                <a:solidFill>
                  <a:schemeClr val="bg1">
                    <a:lumMod val="75000"/>
                  </a:schemeClr>
                </a:solidFill>
                <a:latin typeface="標楷體" panose="03000509000000000000" pitchFamily="65" charset="-120"/>
                <a:ea typeface="標楷體" panose="03000509000000000000" pitchFamily="65" charset="-120"/>
              </a:rPr>
              <a:t>、</a:t>
            </a:r>
            <a:r>
              <a:rPr lang="en-US" altLang="zh-TW" sz="2400" dirty="0">
                <a:solidFill>
                  <a:schemeClr val="bg1">
                    <a:lumMod val="75000"/>
                  </a:schemeClr>
                </a:solidFill>
                <a:latin typeface="+mj-lt"/>
                <a:ea typeface="標楷體" panose="03000509000000000000" pitchFamily="65" charset="-120"/>
              </a:rPr>
              <a:t>CI</a:t>
            </a:r>
            <a:r>
              <a:rPr lang="en-US" altLang="zh-TW" sz="2400" dirty="0">
                <a:solidFill>
                  <a:schemeClr val="bg1">
                    <a:lumMod val="75000"/>
                  </a:schemeClr>
                </a:solidFill>
                <a:latin typeface="標楷體" panose="03000509000000000000" pitchFamily="65" charset="-120"/>
                <a:ea typeface="標楷體" panose="03000509000000000000" pitchFamily="65" charset="-120"/>
              </a:rPr>
              <a:t> </a:t>
            </a:r>
            <a:r>
              <a:rPr lang="zh-TW" altLang="en-US" sz="2400" dirty="0">
                <a:solidFill>
                  <a:schemeClr val="bg1">
                    <a:lumMod val="75000"/>
                  </a:schemeClr>
                </a:solidFill>
                <a:latin typeface="標楷體" panose="03000509000000000000" pitchFamily="65" charset="-120"/>
                <a:ea typeface="標楷體" panose="03000509000000000000" pitchFamily="65" charset="-120"/>
              </a:rPr>
              <a:t>的意義</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卷積模組設計與實現</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響應篩選模組之設計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空間合併模組之設計</a:t>
            </a:r>
            <a:endParaRPr lang="en-US" altLang="zh-TW" sz="24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可解釋性</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164342632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4074322" y="398803"/>
            <a:ext cx="4339650"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空間合併模組之設計</a:t>
            </a: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39</a:t>
            </a:fld>
            <a:endParaRPr lang="zh-TW" altLang="en-US"/>
          </a:p>
        </p:txBody>
      </p:sp>
      <p:pic>
        <p:nvPicPr>
          <p:cNvPr id="17" name="Picture 2">
            <a:extLst>
              <a:ext uri="{FF2B5EF4-FFF2-40B4-BE49-F238E27FC236}">
                <a16:creationId xmlns:a16="http://schemas.microsoft.com/office/drawing/2014/main" id="{CAE19A24-5622-4BF7-9279-5A16532921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2052" y="1179311"/>
            <a:ext cx="8507896" cy="4723655"/>
          </a:xfrm>
          <a:prstGeom prst="rect">
            <a:avLst/>
          </a:prstGeom>
          <a:noFill/>
          <a:extLst>
            <a:ext uri="{909E8E84-426E-40DD-AFC4-6F175D3DCCD1}">
              <a14:hiddenFill xmlns:a14="http://schemas.microsoft.com/office/drawing/2010/main">
                <a:solidFill>
                  <a:srgbClr val="FFFFFF"/>
                </a:solidFill>
              </a14:hiddenFill>
            </a:ext>
          </a:extLst>
        </p:spPr>
      </p:pic>
      <p:sp>
        <p:nvSpPr>
          <p:cNvPr id="18" name="矩形: 圓角 17">
            <a:extLst>
              <a:ext uri="{FF2B5EF4-FFF2-40B4-BE49-F238E27FC236}">
                <a16:creationId xmlns:a16="http://schemas.microsoft.com/office/drawing/2014/main" id="{097A9DC1-6382-4281-8628-B3696BF41446}"/>
              </a:ext>
            </a:extLst>
          </p:cNvPr>
          <p:cNvSpPr/>
          <p:nvPr/>
        </p:nvSpPr>
        <p:spPr>
          <a:xfrm>
            <a:off x="4550155" y="1950978"/>
            <a:ext cx="352755" cy="1373874"/>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矩形: 圓角 18">
            <a:extLst>
              <a:ext uri="{FF2B5EF4-FFF2-40B4-BE49-F238E27FC236}">
                <a16:creationId xmlns:a16="http://schemas.microsoft.com/office/drawing/2014/main" id="{42198840-778F-454D-845F-E748A0421ABB}"/>
              </a:ext>
            </a:extLst>
          </p:cNvPr>
          <p:cNvSpPr/>
          <p:nvPr/>
        </p:nvSpPr>
        <p:spPr>
          <a:xfrm>
            <a:off x="5050324" y="3769743"/>
            <a:ext cx="328650" cy="1354348"/>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矩形: 圓角 19">
            <a:extLst>
              <a:ext uri="{FF2B5EF4-FFF2-40B4-BE49-F238E27FC236}">
                <a16:creationId xmlns:a16="http://schemas.microsoft.com/office/drawing/2014/main" id="{B7AC5EA0-B6E2-4555-A819-8FAE9395D91F}"/>
              </a:ext>
            </a:extLst>
          </p:cNvPr>
          <p:cNvSpPr/>
          <p:nvPr/>
        </p:nvSpPr>
        <p:spPr>
          <a:xfrm>
            <a:off x="7023192" y="3769743"/>
            <a:ext cx="328649" cy="1354348"/>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矩形: 圓角 22">
            <a:extLst>
              <a:ext uri="{FF2B5EF4-FFF2-40B4-BE49-F238E27FC236}">
                <a16:creationId xmlns:a16="http://schemas.microsoft.com/office/drawing/2014/main" id="{9E7AAE84-777A-46C8-BACE-2EC1355F7EC3}"/>
              </a:ext>
            </a:extLst>
          </p:cNvPr>
          <p:cNvSpPr/>
          <p:nvPr/>
        </p:nvSpPr>
        <p:spPr>
          <a:xfrm>
            <a:off x="7023191" y="1960741"/>
            <a:ext cx="328649" cy="1354348"/>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104803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80337" y="504630"/>
            <a:ext cx="203132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研究動機</a:t>
            </a:r>
            <a:endParaRPr lang="en-US" altLang="zh-TW" sz="3600" dirty="0">
              <a:solidFill>
                <a:srgbClr val="000000"/>
              </a:solidFill>
              <a:latin typeface="標楷體" panose="03000509000000000000" pitchFamily="65" charset="-120"/>
              <a:ea typeface="標楷體" panose="03000509000000000000" pitchFamily="65" charset="-120"/>
            </a:endParaRPr>
          </a:p>
        </p:txBody>
      </p:sp>
      <p:sp>
        <p:nvSpPr>
          <p:cNvPr id="3" name="文字方塊 2">
            <a:extLst>
              <a:ext uri="{FF2B5EF4-FFF2-40B4-BE49-F238E27FC236}">
                <a16:creationId xmlns:a16="http://schemas.microsoft.com/office/drawing/2014/main" id="{3669F30E-D78F-EDC1-2A55-D50AB6F1C99F}"/>
              </a:ext>
            </a:extLst>
          </p:cNvPr>
          <p:cNvSpPr txBox="1"/>
          <p:nvPr/>
        </p:nvSpPr>
        <p:spPr>
          <a:xfrm>
            <a:off x="1219200" y="1341829"/>
            <a:ext cx="10081867" cy="4154984"/>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隨著深度學習的蓬勃發展，人工智慧的應用也漸漸普及到各行各業。然而，現在大部分模型卻為</a:t>
            </a:r>
            <a:r>
              <a:rPr lang="en-US" altLang="zh-TW" sz="2400" dirty="0">
                <a:latin typeface="標楷體" panose="03000509000000000000" pitchFamily="65" charset="-120"/>
                <a:ea typeface="標楷體" panose="03000509000000000000" pitchFamily="65" charset="-120"/>
              </a:rPr>
              <a:t>“</a:t>
            </a:r>
            <a:r>
              <a:rPr lang="zh-TW" altLang="en-US" sz="2400" dirty="0">
                <a:latin typeface="標楷體" panose="03000509000000000000" pitchFamily="65" charset="-120"/>
                <a:ea typeface="標楷體" panose="03000509000000000000" pitchFamily="65" charset="-120"/>
              </a:rPr>
              <a:t>黑盒</a:t>
            </a:r>
            <a:r>
              <a:rPr lang="en-US" altLang="zh-TW" sz="2400" dirty="0">
                <a:latin typeface="標楷體" panose="03000509000000000000" pitchFamily="65" charset="-120"/>
                <a:ea typeface="標楷體" panose="03000509000000000000" pitchFamily="65" charset="-120"/>
              </a:rPr>
              <a:t>”</a:t>
            </a:r>
            <a:r>
              <a:rPr lang="zh-TW" altLang="en-US" sz="2400" dirty="0">
                <a:latin typeface="標楷體" panose="03000509000000000000" pitchFamily="65" charset="-120"/>
                <a:ea typeface="標楷體" panose="03000509000000000000" pitchFamily="65" charset="-120"/>
              </a:rPr>
              <a:t>模型，雖然了解運作原理，卻無法得知做出預測的具體根據與邏輯，這在金融和醫療等重要領域中是無法被接受的。</a:t>
            </a: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美國國防部在</a:t>
            </a:r>
            <a:r>
              <a:rPr lang="en-US" altLang="zh-TW" sz="2400" dirty="0">
                <a:latin typeface="標楷體" panose="03000509000000000000" pitchFamily="65" charset="-120"/>
                <a:ea typeface="標楷體" panose="03000509000000000000" pitchFamily="65" charset="-120"/>
              </a:rPr>
              <a:t>2016</a:t>
            </a:r>
            <a:r>
              <a:rPr lang="zh-TW" altLang="en-US" sz="2400" dirty="0">
                <a:latin typeface="標楷體" panose="03000509000000000000" pitchFamily="65" charset="-120"/>
                <a:ea typeface="標楷體" panose="03000509000000000000" pitchFamily="65" charset="-120"/>
              </a:rPr>
              <a:t>年將可解釋性人工智慧</a:t>
            </a:r>
            <a:r>
              <a:rPr lang="en-US" altLang="zh-TW" sz="2400" dirty="0">
                <a:latin typeface="+mj-lt"/>
                <a:ea typeface="標楷體" panose="03000509000000000000" pitchFamily="65" charset="-120"/>
              </a:rPr>
              <a:t>(</a:t>
            </a:r>
            <a:r>
              <a:rPr lang="en-US" altLang="zh-TW" sz="2400" dirty="0">
                <a:latin typeface="+mj-lt"/>
                <a:ea typeface="標楷體" panose="03000509000000000000" pitchFamily="65" charset="-120"/>
                <a:cs typeface="Times New Roman" panose="02020603050405020304" pitchFamily="18" charset="0"/>
              </a:rPr>
              <a:t>XAI</a:t>
            </a:r>
            <a:r>
              <a:rPr lang="en-US" altLang="zh-TW" sz="2400" dirty="0">
                <a:latin typeface="+mj-lt"/>
                <a:ea typeface="標楷體" panose="03000509000000000000" pitchFamily="65" charset="-120"/>
              </a:rPr>
              <a:t>)</a:t>
            </a:r>
            <a:r>
              <a:rPr lang="zh-TW" altLang="en-US" sz="2400" dirty="0">
                <a:latin typeface="標楷體" panose="03000509000000000000" pitchFamily="65" charset="-120"/>
                <a:ea typeface="標楷體" panose="03000509000000000000" pitchFamily="65" charset="-120"/>
              </a:rPr>
              <a:t>加入國防高等研究計劃署</a:t>
            </a:r>
            <a:r>
              <a:rPr lang="en-US" altLang="zh-TW" sz="2400" dirty="0">
                <a:latin typeface="+mj-lt"/>
                <a:ea typeface="標楷體" panose="03000509000000000000" pitchFamily="65" charset="-120"/>
              </a:rPr>
              <a:t>(DARPA)</a:t>
            </a:r>
            <a:r>
              <a:rPr lang="zh-TW" altLang="en-US" sz="2400" dirty="0">
                <a:latin typeface="標楷體" panose="03000509000000000000" pitchFamily="65" charset="-120"/>
                <a:ea typeface="標楷體" panose="03000509000000000000" pitchFamily="65" charset="-120"/>
              </a:rPr>
              <a:t>的第三代人工智慧計畫；歐盟也在同年通過的</a:t>
            </a:r>
            <a:r>
              <a:rPr lang="en-US" altLang="zh-TW" sz="2400" dirty="0"/>
              <a:t>《</a:t>
            </a:r>
            <a:r>
              <a:rPr lang="zh-TW" altLang="en-US" sz="2400" dirty="0"/>
              <a:t>一般資料保護原則</a:t>
            </a:r>
            <a:r>
              <a:rPr lang="en-US" altLang="zh-TW" sz="2400" dirty="0"/>
              <a:t>》 (</a:t>
            </a:r>
            <a:r>
              <a:rPr lang="en-US" altLang="zh-TW" sz="2400" dirty="0">
                <a:latin typeface="Times New Roman" panose="02020603050405020304" pitchFamily="18" charset="0"/>
                <a:cs typeface="Times New Roman" panose="02020603050405020304" pitchFamily="18" charset="0"/>
              </a:rPr>
              <a:t>European Union’s General Data Protection Regulation, GDPR</a:t>
            </a:r>
            <a:r>
              <a:rPr lang="en-US" altLang="zh-TW" sz="2400" dirty="0"/>
              <a:t>)</a:t>
            </a:r>
            <a:r>
              <a:rPr lang="zh-TW" altLang="en-US" sz="2400" dirty="0">
                <a:latin typeface="標楷體" panose="03000509000000000000" pitchFamily="65" charset="-120"/>
                <a:ea typeface="標楷體" panose="03000509000000000000" pitchFamily="65" charset="-120"/>
              </a:rPr>
              <a:t>裡面規範使用者有獲得獲得決策背後理由的權利</a:t>
            </a: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可解釋性人工智慧不僅僅在學術和企業界甚至在國家層面上都受到重視。</a:t>
            </a: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1407C7B3-B6FA-4BEB-AB1C-618BDB3FD430}"/>
              </a:ext>
            </a:extLst>
          </p:cNvPr>
          <p:cNvSpPr>
            <a:spLocks noGrp="1"/>
          </p:cNvSpPr>
          <p:nvPr>
            <p:ph type="sldNum" sz="quarter" idx="12"/>
          </p:nvPr>
        </p:nvSpPr>
        <p:spPr/>
        <p:txBody>
          <a:bodyPr/>
          <a:lstStyle/>
          <a:p>
            <a:fld id="{E5C60907-9731-46B4-A33D-FDF5DC3BFF3C}" type="slidenum">
              <a:rPr lang="zh-TW" altLang="en-US" smtClean="0"/>
              <a:t>4</a:t>
            </a:fld>
            <a:endParaRPr lang="zh-TW" altLang="en-US"/>
          </a:p>
        </p:txBody>
      </p:sp>
    </p:spTree>
    <p:extLst>
      <p:ext uri="{BB962C8B-B14F-4D97-AF65-F5344CB8AC3E}">
        <p14:creationId xmlns:p14="http://schemas.microsoft.com/office/powerpoint/2010/main" val="132364085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94E695B5-10A9-4D05-836D-FC8E7C1E010A}"/>
              </a:ext>
            </a:extLst>
          </p:cNvPr>
          <p:cNvSpPr>
            <a:spLocks noGrp="1"/>
          </p:cNvSpPr>
          <p:nvPr>
            <p:ph type="sldNum" sz="quarter" idx="12"/>
          </p:nvPr>
        </p:nvSpPr>
        <p:spPr/>
        <p:txBody>
          <a:bodyPr/>
          <a:lstStyle/>
          <a:p>
            <a:fld id="{E5C60907-9731-46B4-A33D-FDF5DC3BFF3C}" type="slidenum">
              <a:rPr lang="zh-TW" altLang="en-US" smtClean="0"/>
              <a:t>40</a:t>
            </a:fld>
            <a:endParaRPr lang="zh-TW" altLang="en-US"/>
          </a:p>
        </p:txBody>
      </p:sp>
      <mc:AlternateContent xmlns:mc="http://schemas.openxmlformats.org/markup-compatibility/2006" xmlns:a14="http://schemas.microsoft.com/office/drawing/2010/main">
        <mc:Choice Requires="a14">
          <p:sp>
            <p:nvSpPr>
              <p:cNvPr id="6" name="文字方塊 5">
                <a:extLst>
                  <a:ext uri="{FF2B5EF4-FFF2-40B4-BE49-F238E27FC236}">
                    <a16:creationId xmlns:a16="http://schemas.microsoft.com/office/drawing/2014/main" id="{3033589B-68FF-4F54-A2CC-11BEB171E157}"/>
                  </a:ext>
                </a:extLst>
              </p:cNvPr>
              <p:cNvSpPr txBox="1"/>
              <p:nvPr/>
            </p:nvSpPr>
            <p:spPr>
              <a:xfrm>
                <a:off x="1167885" y="1380383"/>
                <a:ext cx="10018461" cy="2677656"/>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模擬皮層的層狀合併架構和眼球跳動的概念，運用不同的加權參數值模擬眼球跳動的順序，將 </a:t>
                </a:r>
                <a:r>
                  <a:rPr lang="en-US" altLang="zh-TW" sz="2400" dirty="0"/>
                  <a:t>RM </a:t>
                </a:r>
                <a:r>
                  <a:rPr lang="zh-TW" altLang="en-US" sz="2400" dirty="0"/>
                  <a:t>根據其空間位置關係對應到不同的加權參數值後進行合併，合併結果稱為累積特徵映射響應圖</a:t>
                </a:r>
                <a:r>
                  <a:rPr lang="en-US" altLang="zh-TW" sz="2400" dirty="0"/>
                  <a:t>(ARM)</a:t>
                </a:r>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步驟如下</a:t>
                </a:r>
                <a:endParaRPr lang="en-US" altLang="zh-TW" sz="2400" dirty="0"/>
              </a:p>
              <a:p>
                <a:pPr marL="457200" indent="-457200">
                  <a:buFont typeface="+mj-lt"/>
                  <a:buAutoNum type="arabicPeriod"/>
                </a:pPr>
                <a:r>
                  <a:rPr lang="zh-TW" altLang="en-US" sz="2400" dirty="0"/>
                  <a:t>從 </a:t>
                </a:r>
                <a:r>
                  <a:rPr lang="en-US" altLang="zh-TW" sz="2400" dirty="0"/>
                  <a:t>[ 0.9 ∼ 0.99 ] </a:t>
                </a:r>
                <a:r>
                  <a:rPr lang="zh-TW" altLang="en-US" sz="2400" dirty="0"/>
                  <a:t>之間進行等距採樣由小到大得到 </a:t>
                </a:r>
                <a:r>
                  <a:rPr lang="en-US" altLang="zh-TW" sz="2400" dirty="0"/>
                  <a:t>k </a:t>
                </a:r>
                <a:r>
                  <a:rPr lang="zh-TW" altLang="en-US" sz="2400" dirty="0"/>
                  <a:t>個值，將其稱為 </a:t>
                </a:r>
                <a14:m>
                  <m:oMath xmlns:m="http://schemas.openxmlformats.org/officeDocument/2006/math">
                    <m:sSub>
                      <m:sSubPr>
                        <m:ctrlPr>
                          <a:rPr lang="en-US" altLang="zh-TW" sz="2400" i="1" smtClean="0">
                            <a:latin typeface="Cambria Math" panose="02040503050406030204" pitchFamily="18" charset="0"/>
                          </a:rPr>
                        </m:ctrlPr>
                      </m:sSubPr>
                      <m:e>
                        <m:r>
                          <a:rPr lang="zh-TW" altLang="en-US" sz="2400" i="1">
                            <a:latin typeface="Cambria Math" panose="02040503050406030204" pitchFamily="18" charset="0"/>
                          </a:rPr>
                          <m:t>𝛽</m:t>
                        </m:r>
                      </m:e>
                      <m:sub>
                        <m:r>
                          <a:rPr lang="en-US" altLang="zh-TW" sz="2400" b="0" i="1" smtClean="0">
                            <a:latin typeface="Cambria Math" panose="02040503050406030204" pitchFamily="18" charset="0"/>
                          </a:rPr>
                          <m:t>𝑘</m:t>
                        </m:r>
                      </m:sub>
                    </m:sSub>
                  </m:oMath>
                </a14:m>
                <a:endParaRPr lang="en-US" altLang="zh-TW" sz="2400" dirty="0"/>
              </a:p>
              <a:p>
                <a:pPr marL="457200" indent="-457200">
                  <a:buFont typeface="+mj-lt"/>
                  <a:buAutoNum type="arabicPeriod"/>
                </a:pPr>
                <a:r>
                  <a:rPr lang="zh-TW" altLang="en-US" sz="2400" dirty="0"/>
                  <a:t>按照 </a:t>
                </a:r>
                <a:r>
                  <a:rPr lang="en-US" altLang="zh-TW" sz="2400" dirty="0"/>
                  <a:t>RM </a:t>
                </a:r>
                <a:r>
                  <a:rPr lang="zh-TW" altLang="en-US" sz="2400" dirty="0"/>
                  <a:t>的位置，將 </a:t>
                </a:r>
                <a:r>
                  <a:rPr lang="en-US" altLang="zh-TW" sz="2400" dirty="0"/>
                  <a:t>RM </a:t>
                </a:r>
                <a:r>
                  <a:rPr lang="zh-TW" altLang="en-US" sz="2400" dirty="0"/>
                  <a:t>和</a:t>
                </a:r>
                <a14:m>
                  <m:oMath xmlns:m="http://schemas.openxmlformats.org/officeDocument/2006/math">
                    <m:sSub>
                      <m:sSubPr>
                        <m:ctrlPr>
                          <a:rPr lang="en-US" altLang="zh-TW" sz="2400" i="1" smtClean="0">
                            <a:latin typeface="Cambria Math" panose="02040503050406030204" pitchFamily="18" charset="0"/>
                          </a:rPr>
                        </m:ctrlPr>
                      </m:sSubPr>
                      <m:e>
                        <m:r>
                          <a:rPr lang="zh-TW" altLang="en-US" sz="2400" i="1">
                            <a:latin typeface="Cambria Math" panose="02040503050406030204" pitchFamily="18" charset="0"/>
                          </a:rPr>
                          <m:t>𝛽</m:t>
                        </m:r>
                      </m:e>
                      <m:sub>
                        <m:r>
                          <a:rPr lang="en-US" altLang="zh-TW" sz="2400" b="0" i="1" smtClean="0">
                            <a:latin typeface="Cambria Math" panose="02040503050406030204" pitchFamily="18" charset="0"/>
                          </a:rPr>
                          <m:t>𝑘</m:t>
                        </m:r>
                      </m:sub>
                    </m:sSub>
                  </m:oMath>
                </a14:m>
                <a:r>
                  <a:rPr lang="zh-TW" altLang="en-US" sz="2400" dirty="0"/>
                  <a:t>相乘並加總。</a:t>
                </a:r>
                <a:endParaRPr lang="en-US" altLang="zh-TW" sz="2400" dirty="0"/>
              </a:p>
            </p:txBody>
          </p:sp>
        </mc:Choice>
        <mc:Fallback xmlns="">
          <p:sp>
            <p:nvSpPr>
              <p:cNvPr id="6" name="文字方塊 5">
                <a:extLst>
                  <a:ext uri="{FF2B5EF4-FFF2-40B4-BE49-F238E27FC236}">
                    <a16:creationId xmlns:a16="http://schemas.microsoft.com/office/drawing/2014/main" id="{3033589B-68FF-4F54-A2CC-11BEB171E157}"/>
                  </a:ext>
                </a:extLst>
              </p:cNvPr>
              <p:cNvSpPr txBox="1">
                <a:spLocks noRot="1" noChangeAspect="1" noMove="1" noResize="1" noEditPoints="1" noAdjustHandles="1" noChangeArrowheads="1" noChangeShapeType="1" noTextEdit="1"/>
              </p:cNvSpPr>
              <p:nvPr/>
            </p:nvSpPr>
            <p:spPr>
              <a:xfrm>
                <a:off x="1167885" y="1380383"/>
                <a:ext cx="10018461" cy="2677656"/>
              </a:xfrm>
              <a:prstGeom prst="rect">
                <a:avLst/>
              </a:prstGeom>
              <a:blipFill>
                <a:blip r:embed="rId3"/>
                <a:stretch>
                  <a:fillRect l="-852" t="-1818" r="-670" b="-4091"/>
                </a:stretch>
              </a:blipFill>
            </p:spPr>
            <p:txBody>
              <a:bodyPr/>
              <a:lstStyle/>
              <a:p>
                <a:r>
                  <a:rPr lang="zh-TW" altLang="en-US">
                    <a:noFill/>
                  </a:rPr>
                  <a:t> </a:t>
                </a:r>
              </a:p>
            </p:txBody>
          </p:sp>
        </mc:Fallback>
      </mc:AlternateContent>
      <p:sp>
        <p:nvSpPr>
          <p:cNvPr id="9" name="文字方塊 8">
            <a:extLst>
              <a:ext uri="{FF2B5EF4-FFF2-40B4-BE49-F238E27FC236}">
                <a16:creationId xmlns:a16="http://schemas.microsoft.com/office/drawing/2014/main" id="{441A4BEB-1B5D-41B0-8984-5D159871C0A6}"/>
              </a:ext>
            </a:extLst>
          </p:cNvPr>
          <p:cNvSpPr txBox="1"/>
          <p:nvPr/>
        </p:nvSpPr>
        <p:spPr>
          <a:xfrm>
            <a:off x="3430207" y="565158"/>
            <a:ext cx="5493812"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空間合併模組之設計</a:t>
            </a:r>
            <a:r>
              <a:rPr lang="en-US" altLang="zh-TW" sz="3600" dirty="0">
                <a:solidFill>
                  <a:srgbClr val="000000"/>
                </a:solidFill>
                <a:latin typeface="標楷體" panose="03000509000000000000" pitchFamily="65" charset="-120"/>
                <a:ea typeface="標楷體" panose="03000509000000000000" pitchFamily="65" charset="-120"/>
              </a:rPr>
              <a:t>(1/2)</a:t>
            </a:r>
            <a:endParaRPr lang="zh-TW" altLang="en-US" sz="3600" dirty="0">
              <a:solidFill>
                <a:srgbClr val="000000"/>
              </a:solidFill>
              <a:latin typeface="標楷體" panose="03000509000000000000" pitchFamily="65" charset="-120"/>
              <a:ea typeface="標楷體" panose="03000509000000000000" pitchFamily="65" charset="-120"/>
            </a:endParaRPr>
          </a:p>
        </p:txBody>
      </p:sp>
      <p:pic>
        <p:nvPicPr>
          <p:cNvPr id="3" name="圖片 2">
            <a:extLst>
              <a:ext uri="{FF2B5EF4-FFF2-40B4-BE49-F238E27FC236}">
                <a16:creationId xmlns:a16="http://schemas.microsoft.com/office/drawing/2014/main" id="{96A4A0A3-8B4B-4392-84CF-3920A5B3BD6B}"/>
              </a:ext>
            </a:extLst>
          </p:cNvPr>
          <p:cNvPicPr>
            <a:picLocks noChangeAspect="1"/>
          </p:cNvPicPr>
          <p:nvPr/>
        </p:nvPicPr>
        <p:blipFill>
          <a:blip r:embed="rId4"/>
          <a:stretch>
            <a:fillRect/>
          </a:stretch>
        </p:blipFill>
        <p:spPr>
          <a:xfrm>
            <a:off x="2192653" y="4395826"/>
            <a:ext cx="7968921" cy="1081791"/>
          </a:xfrm>
          <a:prstGeom prst="rect">
            <a:avLst/>
          </a:prstGeom>
        </p:spPr>
      </p:pic>
    </p:spTree>
    <p:extLst>
      <p:ext uri="{BB962C8B-B14F-4D97-AF65-F5344CB8AC3E}">
        <p14:creationId xmlns:p14="http://schemas.microsoft.com/office/powerpoint/2010/main" val="29440667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94E695B5-10A9-4D05-836D-FC8E7C1E010A}"/>
              </a:ext>
            </a:extLst>
          </p:cNvPr>
          <p:cNvSpPr>
            <a:spLocks noGrp="1"/>
          </p:cNvSpPr>
          <p:nvPr>
            <p:ph type="sldNum" sz="quarter" idx="12"/>
          </p:nvPr>
        </p:nvSpPr>
        <p:spPr/>
        <p:txBody>
          <a:bodyPr/>
          <a:lstStyle/>
          <a:p>
            <a:fld id="{E5C60907-9731-46B4-A33D-FDF5DC3BFF3C}" type="slidenum">
              <a:rPr lang="zh-TW" altLang="en-US" smtClean="0"/>
              <a:t>41</a:t>
            </a:fld>
            <a:endParaRPr lang="zh-TW" altLang="en-US"/>
          </a:p>
        </p:txBody>
      </p:sp>
      <p:sp>
        <p:nvSpPr>
          <p:cNvPr id="9" name="文字方塊 8">
            <a:extLst>
              <a:ext uri="{FF2B5EF4-FFF2-40B4-BE49-F238E27FC236}">
                <a16:creationId xmlns:a16="http://schemas.microsoft.com/office/drawing/2014/main" id="{441A4BEB-1B5D-41B0-8984-5D159871C0A6}"/>
              </a:ext>
            </a:extLst>
          </p:cNvPr>
          <p:cNvSpPr txBox="1"/>
          <p:nvPr/>
        </p:nvSpPr>
        <p:spPr>
          <a:xfrm>
            <a:off x="2968544" y="518036"/>
            <a:ext cx="6417141"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空間位置保留機制之設計</a:t>
            </a:r>
            <a:r>
              <a:rPr lang="en-US" altLang="zh-TW" sz="3600" dirty="0">
                <a:solidFill>
                  <a:srgbClr val="000000"/>
                </a:solidFill>
                <a:latin typeface="標楷體" panose="03000509000000000000" pitchFamily="65" charset="-120"/>
                <a:ea typeface="標楷體" panose="03000509000000000000" pitchFamily="65" charset="-120"/>
              </a:rPr>
              <a:t>(2/2)</a:t>
            </a:r>
            <a:endParaRPr lang="zh-TW" altLang="en-US" sz="3600" dirty="0">
              <a:solidFill>
                <a:srgbClr val="000000"/>
              </a:solidFill>
              <a:latin typeface="標楷體" panose="03000509000000000000" pitchFamily="65" charset="-120"/>
              <a:ea typeface="標楷體" panose="03000509000000000000" pitchFamily="65" charset="-120"/>
            </a:endParaRPr>
          </a:p>
        </p:txBody>
      </p:sp>
      <p:pic>
        <p:nvPicPr>
          <p:cNvPr id="7" name="圖片 6">
            <a:extLst>
              <a:ext uri="{FF2B5EF4-FFF2-40B4-BE49-F238E27FC236}">
                <a16:creationId xmlns:a16="http://schemas.microsoft.com/office/drawing/2014/main" id="{4AC51BE0-C84E-4F02-B5E0-4C2F95F563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0940" y="1763363"/>
            <a:ext cx="7210119" cy="4108091"/>
          </a:xfrm>
          <a:prstGeom prst="rect">
            <a:avLst/>
          </a:prstGeom>
        </p:spPr>
      </p:pic>
    </p:spTree>
    <p:extLst>
      <p:ext uri="{BB962C8B-B14F-4D97-AF65-F5344CB8AC3E}">
        <p14:creationId xmlns:p14="http://schemas.microsoft.com/office/powerpoint/2010/main" val="27681389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42</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888972" y="169207"/>
            <a:ext cx="7362888" cy="6370975"/>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研究方法</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模型架構</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en-US" altLang="zh-TW" sz="2400" dirty="0">
                <a:solidFill>
                  <a:schemeClr val="bg1">
                    <a:lumMod val="75000"/>
                  </a:schemeClr>
                </a:solidFill>
                <a:latin typeface="+mj-lt"/>
                <a:ea typeface="標楷體" panose="03000509000000000000" pitchFamily="65" charset="-120"/>
              </a:rPr>
              <a:t>RM</a:t>
            </a:r>
            <a:r>
              <a:rPr lang="zh-TW" altLang="en-US" sz="2400" dirty="0">
                <a:solidFill>
                  <a:schemeClr val="bg1">
                    <a:lumMod val="75000"/>
                  </a:schemeClr>
                </a:solidFill>
                <a:latin typeface="標楷體" panose="03000509000000000000" pitchFamily="65" charset="-120"/>
                <a:ea typeface="標楷體" panose="03000509000000000000" pitchFamily="65" charset="-120"/>
              </a:rPr>
              <a:t>的定義</a:t>
            </a:r>
            <a:endParaRPr lang="en-US" altLang="zh-TW" sz="2800" dirty="0">
              <a:solidFill>
                <a:schemeClr val="bg1">
                  <a:lumMod val="75000"/>
                </a:schemeClr>
              </a:solidFill>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卷積模組設計與實現</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響應篩選模組之設計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空間合併模組之設計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可解釋性</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000" dirty="0">
                <a:latin typeface="+mj-lt"/>
                <a:ea typeface="標楷體" panose="03000509000000000000" pitchFamily="65" charset="-120"/>
              </a:rPr>
              <a:t>CI</a:t>
            </a:r>
            <a:r>
              <a:rPr lang="zh-TW" altLang="en-US" sz="2000" dirty="0">
                <a:latin typeface="標楷體" panose="03000509000000000000" pitchFamily="65" charset="-120"/>
                <a:ea typeface="標楷體" panose="03000509000000000000" pitchFamily="65" charset="-120"/>
              </a:rPr>
              <a:t>的定義</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色彩感知區塊之可解釋性</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t>色彩特徵傳遞區塊之可解釋性</a:t>
            </a:r>
            <a:endParaRPr lang="en-US" altLang="zh-TW" sz="2000" dirty="0"/>
          </a:p>
          <a:p>
            <a:pPr marL="1485900" lvl="2" indent="-571500">
              <a:buFont typeface="標楷體" panose="03000509000000000000" pitchFamily="65" charset="-120"/>
              <a:buChar char="–"/>
            </a:pPr>
            <a:r>
              <a:rPr lang="zh-TW" altLang="en-US" sz="2000" dirty="0"/>
              <a:t>輪廓感知區塊和輪廓特徵傳遞區塊之可解釋性</a:t>
            </a:r>
            <a:endParaRPr lang="en-US" altLang="zh-TW" sz="2000" dirty="0"/>
          </a:p>
          <a:p>
            <a:pPr marL="1485900" lvl="2" indent="-571500">
              <a:buFont typeface="標楷體" panose="03000509000000000000" pitchFamily="65" charset="-120"/>
              <a:buChar char="–"/>
            </a:pPr>
            <a:r>
              <a:rPr lang="zh-TW" altLang="en-US" sz="2000" dirty="0">
                <a:solidFill>
                  <a:srgbClr val="000000"/>
                </a:solidFill>
                <a:latin typeface="標楷體" panose="03000509000000000000" pitchFamily="65" charset="-120"/>
                <a:ea typeface="標楷體" panose="03000509000000000000" pitchFamily="65" charset="-120"/>
              </a:rPr>
              <a:t>視覺化後的解釋</a:t>
            </a:r>
            <a:endParaRPr lang="en-US" altLang="zh-TW" sz="2000" dirty="0">
              <a:solidFill>
                <a:srgbClr val="000000"/>
              </a:solidFill>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t>全連接層的可解釋性</a:t>
            </a:r>
            <a:endParaRPr lang="en-US" altLang="zh-TW" sz="2000" dirty="0">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6967830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893F563B-D168-4AAA-8CE9-075CF4FD8A19}"/>
              </a:ext>
            </a:extLst>
          </p:cNvPr>
          <p:cNvSpPr>
            <a:spLocks noGrp="1"/>
          </p:cNvSpPr>
          <p:nvPr>
            <p:ph type="sldNum" sz="quarter" idx="12"/>
          </p:nvPr>
        </p:nvSpPr>
        <p:spPr/>
        <p:txBody>
          <a:bodyPr/>
          <a:lstStyle/>
          <a:p>
            <a:fld id="{E5C60907-9731-46B4-A33D-FDF5DC3BFF3C}" type="slidenum">
              <a:rPr lang="zh-TW" altLang="en-US" smtClean="0"/>
              <a:t>43</a:t>
            </a:fld>
            <a:endParaRPr lang="zh-TW" altLang="en-US"/>
          </a:p>
        </p:txBody>
      </p:sp>
      <p:sp>
        <p:nvSpPr>
          <p:cNvPr id="5" name="文字方塊 4">
            <a:extLst>
              <a:ext uri="{FF2B5EF4-FFF2-40B4-BE49-F238E27FC236}">
                <a16:creationId xmlns:a16="http://schemas.microsoft.com/office/drawing/2014/main" id="{A07B4092-20FF-490F-8B39-70E7786DECAB}"/>
              </a:ext>
            </a:extLst>
          </p:cNvPr>
          <p:cNvSpPr txBox="1"/>
          <p:nvPr/>
        </p:nvSpPr>
        <p:spPr>
          <a:xfrm>
            <a:off x="3329856" y="321390"/>
            <a:ext cx="5532284" cy="646331"/>
          </a:xfrm>
          <a:prstGeom prst="rect">
            <a:avLst/>
          </a:prstGeom>
          <a:noFill/>
        </p:spPr>
        <p:txBody>
          <a:bodyPr wrap="none" rtlCol="0">
            <a:spAutoFit/>
          </a:bodyPr>
          <a:lstStyle/>
          <a:p>
            <a:r>
              <a:rPr lang="zh-TW" altLang="en-US" sz="3600" dirty="0"/>
              <a:t>回顧 </a:t>
            </a:r>
            <a:r>
              <a:rPr lang="en-US" altLang="zh-TW" sz="3600" dirty="0"/>
              <a:t>—</a:t>
            </a:r>
            <a:r>
              <a:rPr lang="zh-TW" altLang="en-US" sz="3600" dirty="0"/>
              <a:t> </a:t>
            </a:r>
            <a:r>
              <a:rPr lang="en-US" altLang="zh-TW" sz="3600" dirty="0"/>
              <a:t>RM</a:t>
            </a:r>
            <a:r>
              <a:rPr lang="zh-TW" altLang="en-US" sz="3600" dirty="0"/>
              <a:t>、</a:t>
            </a:r>
            <a:r>
              <a:rPr lang="en-US" altLang="zh-TW" sz="3600" dirty="0"/>
              <a:t>ARM</a:t>
            </a:r>
            <a:r>
              <a:rPr lang="zh-TW" altLang="en-US" sz="3600" dirty="0"/>
              <a:t> 的定義</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8" name="文字方塊 7">
            <a:extLst>
              <a:ext uri="{FF2B5EF4-FFF2-40B4-BE49-F238E27FC236}">
                <a16:creationId xmlns:a16="http://schemas.microsoft.com/office/drawing/2014/main" id="{C7860CF7-6363-424C-B30E-4C560007D1A2}"/>
              </a:ext>
            </a:extLst>
          </p:cNvPr>
          <p:cNvSpPr txBox="1"/>
          <p:nvPr/>
        </p:nvSpPr>
        <p:spPr>
          <a:xfrm>
            <a:off x="1167885" y="1175852"/>
            <a:ext cx="10018461" cy="156966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特徵映射響應圖 </a:t>
            </a:r>
            <a:r>
              <a:rPr lang="en-US" altLang="zh-TW" sz="2400" dirty="0"/>
              <a:t>(RM)</a:t>
            </a:r>
            <a:r>
              <a:rPr lang="zh-TW" altLang="en-US" sz="2400" dirty="0"/>
              <a:t>：輸入進入卷積模組後所得到的輸出</a:t>
            </a:r>
            <a:endParaRPr lang="en-US" altLang="zh-TW" sz="2400" dirty="0"/>
          </a:p>
          <a:p>
            <a:endParaRPr lang="en-US" altLang="zh-TW" sz="2400" dirty="0"/>
          </a:p>
          <a:p>
            <a:pPr marL="457200" indent="-457200">
              <a:buFont typeface="Arial" panose="020B0604020202020204" pitchFamily="34" charset="0"/>
              <a:buChar char="•"/>
            </a:pPr>
            <a:r>
              <a:rPr lang="zh-TW" altLang="en-US" sz="2400" dirty="0"/>
              <a:t>累積特徵映射響應圖</a:t>
            </a:r>
            <a:r>
              <a:rPr lang="en-US" altLang="zh-TW" sz="2400" dirty="0"/>
              <a:t>(ARM)</a:t>
            </a:r>
            <a:r>
              <a:rPr lang="zh-TW" altLang="en-US" sz="2400" dirty="0"/>
              <a:t>：</a:t>
            </a:r>
            <a:r>
              <a:rPr lang="en-US" altLang="zh-TW" sz="2400" dirty="0"/>
              <a:t>RM</a:t>
            </a:r>
            <a:r>
              <a:rPr lang="zh-TW" altLang="en-US" sz="2400" dirty="0"/>
              <a:t>經過空間合併模組後的輸出</a:t>
            </a:r>
            <a:endParaRPr lang="en-US" altLang="zh-TW" sz="2400" dirty="0"/>
          </a:p>
          <a:p>
            <a:endParaRPr lang="en-US" altLang="zh-TW" sz="2400" dirty="0"/>
          </a:p>
        </p:txBody>
      </p:sp>
      <p:pic>
        <p:nvPicPr>
          <p:cNvPr id="6146" name="Picture 2">
            <a:extLst>
              <a:ext uri="{FF2B5EF4-FFF2-40B4-BE49-F238E27FC236}">
                <a16:creationId xmlns:a16="http://schemas.microsoft.com/office/drawing/2014/main" id="{50CD0757-88F8-4745-A1F3-90A5F7C0B3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844549" y="3168421"/>
            <a:ext cx="10502898" cy="2513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80857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22629" y="401393"/>
            <a:ext cx="2146742" cy="646331"/>
          </a:xfrm>
          <a:prstGeom prst="rect">
            <a:avLst/>
          </a:prstGeom>
          <a:noFill/>
        </p:spPr>
        <p:txBody>
          <a:bodyPr wrap="none" rtlCol="0">
            <a:spAutoFit/>
          </a:bodyPr>
          <a:lstStyle/>
          <a:p>
            <a:r>
              <a:rPr lang="en-US" altLang="zh-TW" sz="3600" dirty="0">
                <a:solidFill>
                  <a:srgbClr val="000000"/>
                </a:solidFill>
                <a:latin typeface="+mj-lt"/>
                <a:ea typeface="標楷體" panose="03000509000000000000" pitchFamily="65" charset="-120"/>
              </a:rPr>
              <a:t>CI </a:t>
            </a:r>
            <a:r>
              <a:rPr lang="zh-TW" altLang="en-US" sz="3600" dirty="0">
                <a:solidFill>
                  <a:srgbClr val="000000"/>
                </a:solidFill>
                <a:latin typeface="標楷體" panose="03000509000000000000" pitchFamily="65" charset="-120"/>
                <a:ea typeface="標楷體" panose="03000509000000000000" pitchFamily="65" charset="-120"/>
              </a:rPr>
              <a:t>的意義</a:t>
            </a:r>
          </a:p>
        </p:txBody>
      </p:sp>
      <p:sp>
        <p:nvSpPr>
          <p:cNvPr id="3" name="投影片編號版面配置區 2">
            <a:extLst>
              <a:ext uri="{FF2B5EF4-FFF2-40B4-BE49-F238E27FC236}">
                <a16:creationId xmlns:a16="http://schemas.microsoft.com/office/drawing/2014/main" id="{C67DFE14-1248-45A4-A6F5-8B8B85353CE9}"/>
              </a:ext>
            </a:extLst>
          </p:cNvPr>
          <p:cNvSpPr>
            <a:spLocks noGrp="1"/>
          </p:cNvSpPr>
          <p:nvPr>
            <p:ph type="sldNum" sz="quarter" idx="12"/>
          </p:nvPr>
        </p:nvSpPr>
        <p:spPr/>
        <p:txBody>
          <a:bodyPr/>
          <a:lstStyle/>
          <a:p>
            <a:fld id="{E5C60907-9731-46B4-A33D-FDF5DC3BFF3C}" type="slidenum">
              <a:rPr lang="zh-TW" altLang="en-US" smtClean="0"/>
              <a:t>44</a:t>
            </a:fld>
            <a:endParaRPr lang="zh-TW" altLang="en-US"/>
          </a:p>
        </p:txBody>
      </p:sp>
      <p:sp>
        <p:nvSpPr>
          <p:cNvPr id="4" name="文字方塊 3">
            <a:extLst>
              <a:ext uri="{FF2B5EF4-FFF2-40B4-BE49-F238E27FC236}">
                <a16:creationId xmlns:a16="http://schemas.microsoft.com/office/drawing/2014/main" id="{189674FF-14F7-439D-8590-CAEDF4BA468F}"/>
              </a:ext>
            </a:extLst>
          </p:cNvPr>
          <p:cNvSpPr txBox="1"/>
          <p:nvPr/>
        </p:nvSpPr>
        <p:spPr>
          <a:xfrm>
            <a:off x="1440730" y="1245352"/>
            <a:ext cx="10018461" cy="2308324"/>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特徵映射圖之對應影像 </a:t>
            </a:r>
            <a:r>
              <a:rPr lang="en-US" altLang="zh-TW" sz="2400" dirty="0"/>
              <a:t>(CI) </a:t>
            </a:r>
            <a:r>
              <a:rPr lang="zh-TW" altLang="en-US" sz="2400" dirty="0"/>
              <a:t>：記錄資料集中所有影像對特定濾波器的反應，從中選出與該濾波器有最大的反應的影像，並該影像視為該濾波器的對應影像。</a:t>
            </a:r>
            <a:endParaRPr lang="en-US" altLang="zh-TW" sz="2400" dirty="0"/>
          </a:p>
          <a:p>
            <a:endParaRPr lang="en-US" altLang="zh-TW" sz="2400" dirty="0"/>
          </a:p>
          <a:p>
            <a:pPr marL="342900" indent="-342900">
              <a:buFont typeface="Arial" panose="020B0604020202020204" pitchFamily="34" charset="0"/>
              <a:buChar char="•"/>
            </a:pPr>
            <a:r>
              <a:rPr lang="zh-TW" altLang="en-US" sz="2400" dirty="0"/>
              <a:t>我們需要透過 </a:t>
            </a:r>
            <a:r>
              <a:rPr lang="en-US" altLang="zh-TW" sz="2400" dirty="0"/>
              <a:t>CI </a:t>
            </a:r>
            <a:r>
              <a:rPr lang="zh-TW" altLang="en-US" sz="2400" dirty="0"/>
              <a:t>來找出該濾波器與何種影像最相似，幫助使用者理解 濾波器代表特徵的長相</a:t>
            </a:r>
            <a:endParaRPr lang="en-US" altLang="zh-TW" sz="2400" dirty="0"/>
          </a:p>
        </p:txBody>
      </p:sp>
    </p:spTree>
    <p:extLst>
      <p:ext uri="{BB962C8B-B14F-4D97-AF65-F5344CB8AC3E}">
        <p14:creationId xmlns:p14="http://schemas.microsoft.com/office/powerpoint/2010/main" val="205020632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22629" y="430889"/>
            <a:ext cx="2146742" cy="646331"/>
          </a:xfrm>
          <a:prstGeom prst="rect">
            <a:avLst/>
          </a:prstGeom>
          <a:noFill/>
        </p:spPr>
        <p:txBody>
          <a:bodyPr wrap="none" rtlCol="0">
            <a:spAutoFit/>
          </a:bodyPr>
          <a:lstStyle/>
          <a:p>
            <a:r>
              <a:rPr lang="en-US" altLang="zh-TW" sz="3600" dirty="0">
                <a:solidFill>
                  <a:srgbClr val="000000"/>
                </a:solidFill>
                <a:latin typeface="+mj-lt"/>
                <a:ea typeface="標楷體" panose="03000509000000000000" pitchFamily="65" charset="-120"/>
              </a:rPr>
              <a:t>CI </a:t>
            </a:r>
            <a:r>
              <a:rPr lang="zh-TW" altLang="en-US" sz="3600" dirty="0">
                <a:solidFill>
                  <a:srgbClr val="000000"/>
                </a:solidFill>
                <a:latin typeface="標楷體" panose="03000509000000000000" pitchFamily="65" charset="-120"/>
                <a:ea typeface="標楷體" panose="03000509000000000000" pitchFamily="65" charset="-120"/>
              </a:rPr>
              <a:t>的意義</a:t>
            </a:r>
          </a:p>
        </p:txBody>
      </p:sp>
      <p:sp>
        <p:nvSpPr>
          <p:cNvPr id="3" name="投影片編號版面配置區 2">
            <a:extLst>
              <a:ext uri="{FF2B5EF4-FFF2-40B4-BE49-F238E27FC236}">
                <a16:creationId xmlns:a16="http://schemas.microsoft.com/office/drawing/2014/main" id="{C67DFE14-1248-45A4-A6F5-8B8B85353CE9}"/>
              </a:ext>
            </a:extLst>
          </p:cNvPr>
          <p:cNvSpPr>
            <a:spLocks noGrp="1"/>
          </p:cNvSpPr>
          <p:nvPr>
            <p:ph type="sldNum" sz="quarter" idx="12"/>
          </p:nvPr>
        </p:nvSpPr>
        <p:spPr/>
        <p:txBody>
          <a:bodyPr/>
          <a:lstStyle/>
          <a:p>
            <a:fld id="{E5C60907-9731-46B4-A33D-FDF5DC3BFF3C}" type="slidenum">
              <a:rPr lang="zh-TW" altLang="en-US" smtClean="0"/>
              <a:t>45</a:t>
            </a:fld>
            <a:endParaRPr lang="zh-TW" altLang="en-US"/>
          </a:p>
        </p:txBody>
      </p:sp>
      <p:pic>
        <p:nvPicPr>
          <p:cNvPr id="7" name="圖片 6">
            <a:extLst>
              <a:ext uri="{FF2B5EF4-FFF2-40B4-BE49-F238E27FC236}">
                <a16:creationId xmlns:a16="http://schemas.microsoft.com/office/drawing/2014/main" id="{82C366B2-9821-464C-8896-47B1292A492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8415" y="1440205"/>
            <a:ext cx="11195170" cy="4564185"/>
          </a:xfrm>
          <a:prstGeom prst="rect">
            <a:avLst/>
          </a:prstGeom>
        </p:spPr>
      </p:pic>
    </p:spTree>
    <p:extLst>
      <p:ext uri="{BB962C8B-B14F-4D97-AF65-F5344CB8AC3E}">
        <p14:creationId xmlns:p14="http://schemas.microsoft.com/office/powerpoint/2010/main" val="35172876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22629" y="430889"/>
            <a:ext cx="2146742" cy="646331"/>
          </a:xfrm>
          <a:prstGeom prst="rect">
            <a:avLst/>
          </a:prstGeom>
          <a:noFill/>
        </p:spPr>
        <p:txBody>
          <a:bodyPr wrap="none" rtlCol="0">
            <a:spAutoFit/>
          </a:bodyPr>
          <a:lstStyle/>
          <a:p>
            <a:r>
              <a:rPr lang="en-US" altLang="zh-TW" sz="3600" dirty="0">
                <a:solidFill>
                  <a:srgbClr val="000000"/>
                </a:solidFill>
                <a:latin typeface="+mj-lt"/>
                <a:ea typeface="標楷體" panose="03000509000000000000" pitchFamily="65" charset="-120"/>
              </a:rPr>
              <a:t>CI </a:t>
            </a:r>
            <a:r>
              <a:rPr lang="zh-TW" altLang="en-US" sz="3600" dirty="0">
                <a:solidFill>
                  <a:srgbClr val="000000"/>
                </a:solidFill>
                <a:latin typeface="標楷體" panose="03000509000000000000" pitchFamily="65" charset="-120"/>
                <a:ea typeface="標楷體" panose="03000509000000000000" pitchFamily="65" charset="-120"/>
              </a:rPr>
              <a:t>的意義</a:t>
            </a:r>
          </a:p>
        </p:txBody>
      </p:sp>
      <p:sp>
        <p:nvSpPr>
          <p:cNvPr id="3" name="投影片編號版面配置區 2">
            <a:extLst>
              <a:ext uri="{FF2B5EF4-FFF2-40B4-BE49-F238E27FC236}">
                <a16:creationId xmlns:a16="http://schemas.microsoft.com/office/drawing/2014/main" id="{C67DFE14-1248-45A4-A6F5-8B8B85353CE9}"/>
              </a:ext>
            </a:extLst>
          </p:cNvPr>
          <p:cNvSpPr>
            <a:spLocks noGrp="1"/>
          </p:cNvSpPr>
          <p:nvPr>
            <p:ph type="sldNum" sz="quarter" idx="12"/>
          </p:nvPr>
        </p:nvSpPr>
        <p:spPr/>
        <p:txBody>
          <a:bodyPr/>
          <a:lstStyle/>
          <a:p>
            <a:fld id="{E5C60907-9731-46B4-A33D-FDF5DC3BFF3C}" type="slidenum">
              <a:rPr lang="zh-TW" altLang="en-US" smtClean="0"/>
              <a:t>46</a:t>
            </a:fld>
            <a:endParaRPr lang="zh-TW" altLang="en-US"/>
          </a:p>
        </p:txBody>
      </p:sp>
      <p:pic>
        <p:nvPicPr>
          <p:cNvPr id="7" name="圖片 6">
            <a:extLst>
              <a:ext uri="{FF2B5EF4-FFF2-40B4-BE49-F238E27FC236}">
                <a16:creationId xmlns:a16="http://schemas.microsoft.com/office/drawing/2014/main" id="{82C366B2-9821-464C-8896-47B1292A492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5356" y="1440205"/>
            <a:ext cx="11281287" cy="4564185"/>
          </a:xfrm>
          <a:prstGeom prst="rect">
            <a:avLst/>
          </a:prstGeom>
        </p:spPr>
      </p:pic>
    </p:spTree>
    <p:extLst>
      <p:ext uri="{BB962C8B-B14F-4D97-AF65-F5344CB8AC3E}">
        <p14:creationId xmlns:p14="http://schemas.microsoft.com/office/powerpoint/2010/main" val="13028089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22629" y="430889"/>
            <a:ext cx="2146742" cy="646331"/>
          </a:xfrm>
          <a:prstGeom prst="rect">
            <a:avLst/>
          </a:prstGeom>
          <a:noFill/>
        </p:spPr>
        <p:txBody>
          <a:bodyPr wrap="none" rtlCol="0">
            <a:spAutoFit/>
          </a:bodyPr>
          <a:lstStyle/>
          <a:p>
            <a:r>
              <a:rPr lang="en-US" altLang="zh-TW" sz="3600" dirty="0">
                <a:solidFill>
                  <a:srgbClr val="000000"/>
                </a:solidFill>
                <a:latin typeface="+mj-lt"/>
                <a:ea typeface="標楷體" panose="03000509000000000000" pitchFamily="65" charset="-120"/>
              </a:rPr>
              <a:t>CI </a:t>
            </a:r>
            <a:r>
              <a:rPr lang="zh-TW" altLang="en-US" sz="3600" dirty="0">
                <a:solidFill>
                  <a:srgbClr val="000000"/>
                </a:solidFill>
                <a:latin typeface="標楷體" panose="03000509000000000000" pitchFamily="65" charset="-120"/>
                <a:ea typeface="標楷體" panose="03000509000000000000" pitchFamily="65" charset="-120"/>
              </a:rPr>
              <a:t>的意義</a:t>
            </a:r>
          </a:p>
        </p:txBody>
      </p:sp>
      <p:sp>
        <p:nvSpPr>
          <p:cNvPr id="3" name="投影片編號版面配置區 2">
            <a:extLst>
              <a:ext uri="{FF2B5EF4-FFF2-40B4-BE49-F238E27FC236}">
                <a16:creationId xmlns:a16="http://schemas.microsoft.com/office/drawing/2014/main" id="{C67DFE14-1248-45A4-A6F5-8B8B85353CE9}"/>
              </a:ext>
            </a:extLst>
          </p:cNvPr>
          <p:cNvSpPr>
            <a:spLocks noGrp="1"/>
          </p:cNvSpPr>
          <p:nvPr>
            <p:ph type="sldNum" sz="quarter" idx="12"/>
          </p:nvPr>
        </p:nvSpPr>
        <p:spPr/>
        <p:txBody>
          <a:bodyPr/>
          <a:lstStyle/>
          <a:p>
            <a:fld id="{E5C60907-9731-46B4-A33D-FDF5DC3BFF3C}" type="slidenum">
              <a:rPr lang="zh-TW" altLang="en-US" smtClean="0"/>
              <a:t>47</a:t>
            </a:fld>
            <a:endParaRPr lang="zh-TW" altLang="en-US"/>
          </a:p>
        </p:txBody>
      </p:sp>
      <p:pic>
        <p:nvPicPr>
          <p:cNvPr id="9" name="圖片 8">
            <a:extLst>
              <a:ext uri="{FF2B5EF4-FFF2-40B4-BE49-F238E27FC236}">
                <a16:creationId xmlns:a16="http://schemas.microsoft.com/office/drawing/2014/main" id="{8D341EC8-AAA6-4C3C-9459-F1306313BC5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790381"/>
            <a:ext cx="12192000" cy="3277236"/>
          </a:xfrm>
          <a:prstGeom prst="rect">
            <a:avLst/>
          </a:prstGeom>
        </p:spPr>
      </p:pic>
    </p:spTree>
    <p:extLst>
      <p:ext uri="{BB962C8B-B14F-4D97-AF65-F5344CB8AC3E}">
        <p14:creationId xmlns:p14="http://schemas.microsoft.com/office/powerpoint/2010/main" val="276863617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44804" y="634087"/>
            <a:ext cx="11264622"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輪廓感知區塊和輪廓特徵傳遞區塊之視覺化</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48</a:t>
            </a:fld>
            <a:endParaRPr lang="zh-TW" altLang="en-US"/>
          </a:p>
        </p:txBody>
      </p:sp>
      <p:pic>
        <p:nvPicPr>
          <p:cNvPr id="4" name="圖片 3">
            <a:extLst>
              <a:ext uri="{FF2B5EF4-FFF2-40B4-BE49-F238E27FC236}">
                <a16:creationId xmlns:a16="http://schemas.microsoft.com/office/drawing/2014/main" id="{54AC026A-7163-49CA-BF64-77B8B49A3BF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17341" y="1443806"/>
            <a:ext cx="10157317" cy="4655437"/>
          </a:xfrm>
          <a:prstGeom prst="rect">
            <a:avLst/>
          </a:prstGeom>
        </p:spPr>
      </p:pic>
    </p:spTree>
    <p:extLst>
      <p:ext uri="{BB962C8B-B14F-4D97-AF65-F5344CB8AC3E}">
        <p14:creationId xmlns:p14="http://schemas.microsoft.com/office/powerpoint/2010/main" val="40298660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10348" y="601081"/>
            <a:ext cx="7109639"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色彩感知區塊之視覺化</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49</a:t>
            </a:fld>
            <a:endParaRPr lang="zh-TW" altLang="en-US"/>
          </a:p>
        </p:txBody>
      </p:sp>
      <p:pic>
        <p:nvPicPr>
          <p:cNvPr id="1026" name="Picture 2">
            <a:extLst>
              <a:ext uri="{FF2B5EF4-FFF2-40B4-BE49-F238E27FC236}">
                <a16:creationId xmlns:a16="http://schemas.microsoft.com/office/drawing/2014/main" id="{6179B841-42DD-4353-8931-2A5F6A9BFD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1440612" y="1367354"/>
            <a:ext cx="9445924" cy="5292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5476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5080337" y="504630"/>
            <a:ext cx="203132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研究目的</a:t>
            </a:r>
            <a:endParaRPr lang="en-US" altLang="zh-TW" sz="3600" dirty="0">
              <a:solidFill>
                <a:srgbClr val="000000"/>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A38B2C26-1505-5AB2-E117-F1E68E875EE8}"/>
              </a:ext>
            </a:extLst>
          </p:cNvPr>
          <p:cNvSpPr txBox="1"/>
          <p:nvPr/>
        </p:nvSpPr>
        <p:spPr>
          <a:xfrm>
            <a:off x="1537812" y="2538068"/>
            <a:ext cx="10395108" cy="1200329"/>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latin typeface="標楷體" panose="03000509000000000000" pitchFamily="65" charset="-120"/>
                <a:ea typeface="標楷體" panose="03000509000000000000" pitchFamily="65" charset="-120"/>
              </a:rPr>
              <a:t>開發出一個能適用於符合現實中彩色影像的可解釋性深度學習模型</a:t>
            </a:r>
            <a:endParaRPr lang="en-US" altLang="zh-TW" sz="2400" dirty="0">
              <a:latin typeface="標楷體" panose="03000509000000000000" pitchFamily="65" charset="-120"/>
              <a:ea typeface="標楷體" panose="03000509000000000000" pitchFamily="65" charset="-120"/>
            </a:endParaRPr>
          </a:p>
          <a:p>
            <a:endParaRPr lang="en-US" altLang="zh-TW" sz="2400" dirty="0">
              <a:latin typeface="標楷體" panose="03000509000000000000" pitchFamily="65" charset="-120"/>
              <a:ea typeface="標楷體" panose="03000509000000000000" pitchFamily="65" charset="-120"/>
            </a:endParaRPr>
          </a:p>
          <a:p>
            <a:pPr marL="342900" indent="-342900">
              <a:buFont typeface="Arial" panose="020B0604020202020204" pitchFamily="34" charset="0"/>
              <a:buChar char="•"/>
            </a:pPr>
            <a:r>
              <a:rPr lang="zh-TW" altLang="en-US" sz="2400" dirty="0"/>
              <a:t>模擬大腦皮質架構與研究人眼辨識彩色影像的過程</a:t>
            </a:r>
            <a:endParaRPr lang="en-US" altLang="zh-TW"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2EC652FD-BC22-442B-B96A-434CD825FBA3}"/>
              </a:ext>
            </a:extLst>
          </p:cNvPr>
          <p:cNvSpPr>
            <a:spLocks noGrp="1"/>
          </p:cNvSpPr>
          <p:nvPr>
            <p:ph type="sldNum" sz="quarter" idx="12"/>
          </p:nvPr>
        </p:nvSpPr>
        <p:spPr/>
        <p:txBody>
          <a:bodyPr/>
          <a:lstStyle/>
          <a:p>
            <a:fld id="{E5C60907-9731-46B4-A33D-FDF5DC3BFF3C}" type="slidenum">
              <a:rPr lang="zh-TW" altLang="en-US" smtClean="0"/>
              <a:t>5</a:t>
            </a:fld>
            <a:endParaRPr lang="zh-TW" altLang="en-US"/>
          </a:p>
        </p:txBody>
      </p:sp>
    </p:spTree>
    <p:extLst>
      <p:ext uri="{BB962C8B-B14F-4D97-AF65-F5344CB8AC3E}">
        <p14:creationId xmlns:p14="http://schemas.microsoft.com/office/powerpoint/2010/main" val="26149181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310348" y="601081"/>
            <a:ext cx="8032968"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色彩特徵傳遞區塊之視覺化</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50</a:t>
            </a:fld>
            <a:endParaRPr lang="zh-TW" altLang="en-US"/>
          </a:p>
        </p:txBody>
      </p:sp>
      <p:pic>
        <p:nvPicPr>
          <p:cNvPr id="5" name="圖片 4">
            <a:extLst>
              <a:ext uri="{FF2B5EF4-FFF2-40B4-BE49-F238E27FC236}">
                <a16:creationId xmlns:a16="http://schemas.microsoft.com/office/drawing/2014/main" id="{09B34A4D-EB4F-4D65-8E9C-5C583982657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219145" y="1340301"/>
            <a:ext cx="8710522" cy="5382444"/>
          </a:xfrm>
          <a:prstGeom prst="rect">
            <a:avLst/>
          </a:prstGeom>
        </p:spPr>
      </p:pic>
    </p:spTree>
    <p:extLst>
      <p:ext uri="{BB962C8B-B14F-4D97-AF65-F5344CB8AC3E}">
        <p14:creationId xmlns:p14="http://schemas.microsoft.com/office/powerpoint/2010/main" val="16434763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3C779509-6D44-4716-8429-24C3768A4DB3}"/>
              </a:ext>
            </a:extLst>
          </p:cNvPr>
          <p:cNvSpPr>
            <a:spLocks noGrp="1"/>
          </p:cNvSpPr>
          <p:nvPr>
            <p:ph type="sldNum" sz="quarter" idx="12"/>
          </p:nvPr>
        </p:nvSpPr>
        <p:spPr/>
        <p:txBody>
          <a:bodyPr/>
          <a:lstStyle/>
          <a:p>
            <a:fld id="{E5C60907-9731-46B4-A33D-FDF5DC3BFF3C}" type="slidenum">
              <a:rPr lang="zh-TW" altLang="en-US" smtClean="0"/>
              <a:t>51</a:t>
            </a:fld>
            <a:endParaRPr lang="zh-TW" altLang="en-US"/>
          </a:p>
        </p:txBody>
      </p:sp>
      <p:sp>
        <p:nvSpPr>
          <p:cNvPr id="5" name="文字方塊 4">
            <a:extLst>
              <a:ext uri="{FF2B5EF4-FFF2-40B4-BE49-F238E27FC236}">
                <a16:creationId xmlns:a16="http://schemas.microsoft.com/office/drawing/2014/main" id="{5A59328E-D5E3-416F-A6B0-044364B35D29}"/>
              </a:ext>
            </a:extLst>
          </p:cNvPr>
          <p:cNvSpPr txBox="1"/>
          <p:nvPr/>
        </p:nvSpPr>
        <p:spPr>
          <a:xfrm>
            <a:off x="3233678" y="556450"/>
            <a:ext cx="5724644"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solidFill>
                  <a:srgbClr val="000000"/>
                </a:solidFill>
                <a:latin typeface="標楷體" panose="03000509000000000000" pitchFamily="65" charset="-120"/>
                <a:ea typeface="標楷體" panose="03000509000000000000" pitchFamily="65" charset="-120"/>
              </a:rPr>
              <a:t>視覺化後的解釋</a:t>
            </a:r>
          </a:p>
        </p:txBody>
      </p:sp>
      <p:pic>
        <p:nvPicPr>
          <p:cNvPr id="7" name="圖片 6">
            <a:extLst>
              <a:ext uri="{FF2B5EF4-FFF2-40B4-BE49-F238E27FC236}">
                <a16:creationId xmlns:a16="http://schemas.microsoft.com/office/drawing/2014/main" id="{769B7DFA-AD43-49DB-A7FC-A8433BCAE8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3316" y="1549045"/>
            <a:ext cx="8185367" cy="4802207"/>
          </a:xfrm>
          <a:prstGeom prst="rect">
            <a:avLst/>
          </a:prstGeom>
        </p:spPr>
      </p:pic>
    </p:spTree>
    <p:extLst>
      <p:ext uri="{BB962C8B-B14F-4D97-AF65-F5344CB8AC3E}">
        <p14:creationId xmlns:p14="http://schemas.microsoft.com/office/powerpoint/2010/main" val="4654648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772013" y="611964"/>
            <a:ext cx="754565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全連接層的可解釋性</a:t>
            </a:r>
            <a:r>
              <a:rPr lang="en-US" altLang="zh-TW" sz="3600" dirty="0"/>
              <a:t>(1/2)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52</a:t>
            </a:fld>
            <a:endParaRPr lang="zh-TW" altLang="en-US"/>
          </a:p>
        </p:txBody>
      </p:sp>
      <p:pic>
        <p:nvPicPr>
          <p:cNvPr id="4" name="圖片 3">
            <a:extLst>
              <a:ext uri="{FF2B5EF4-FFF2-40B4-BE49-F238E27FC236}">
                <a16:creationId xmlns:a16="http://schemas.microsoft.com/office/drawing/2014/main" id="{62FF8A19-1E48-4782-97A9-BB96D0C8F07C}"/>
              </a:ext>
            </a:extLst>
          </p:cNvPr>
          <p:cNvPicPr>
            <a:picLocks noChangeAspect="1"/>
          </p:cNvPicPr>
          <p:nvPr/>
        </p:nvPicPr>
        <p:blipFill>
          <a:blip r:embed="rId3"/>
          <a:stretch>
            <a:fillRect/>
          </a:stretch>
        </p:blipFill>
        <p:spPr>
          <a:xfrm>
            <a:off x="3147467" y="5342297"/>
            <a:ext cx="6794746" cy="1073584"/>
          </a:xfrm>
          <a:prstGeom prst="rect">
            <a:avLst/>
          </a:prstGeom>
        </p:spPr>
      </p:pic>
      <p:pic>
        <p:nvPicPr>
          <p:cNvPr id="4098" name="Picture 2">
            <a:extLst>
              <a:ext uri="{FF2B5EF4-FFF2-40B4-BE49-F238E27FC236}">
                <a16:creationId xmlns:a16="http://schemas.microsoft.com/office/drawing/2014/main" id="{D2F4108B-78F5-41DC-BB4B-FF5B0726B9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6964" y="1367407"/>
            <a:ext cx="7389043" cy="3865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61852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2772013" y="611964"/>
            <a:ext cx="7545655"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可解釋性</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全連接層的可解釋性</a:t>
            </a:r>
            <a:r>
              <a:rPr lang="en-US" altLang="zh-TW" sz="3600" dirty="0"/>
              <a:t>(2/2)</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A17B0C76-7768-428A-A336-0F93996DB53B}"/>
              </a:ext>
            </a:extLst>
          </p:cNvPr>
          <p:cNvSpPr>
            <a:spLocks noGrp="1"/>
          </p:cNvSpPr>
          <p:nvPr>
            <p:ph type="sldNum" sz="quarter" idx="12"/>
          </p:nvPr>
        </p:nvSpPr>
        <p:spPr/>
        <p:txBody>
          <a:bodyPr/>
          <a:lstStyle/>
          <a:p>
            <a:fld id="{E5C60907-9731-46B4-A33D-FDF5DC3BFF3C}" type="slidenum">
              <a:rPr lang="zh-TW" altLang="en-US" smtClean="0"/>
              <a:t>53</a:t>
            </a:fld>
            <a:endParaRPr lang="zh-TW" altLang="en-US"/>
          </a:p>
        </p:txBody>
      </p:sp>
      <p:pic>
        <p:nvPicPr>
          <p:cNvPr id="4" name="圖片 3">
            <a:extLst>
              <a:ext uri="{FF2B5EF4-FFF2-40B4-BE49-F238E27FC236}">
                <a16:creationId xmlns:a16="http://schemas.microsoft.com/office/drawing/2014/main" id="{3E40D719-4E13-4A24-B7E0-65AEF35F77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4" y="1612295"/>
            <a:ext cx="1966649" cy="1966649"/>
          </a:xfrm>
          <a:prstGeom prst="rect">
            <a:avLst/>
          </a:prstGeom>
        </p:spPr>
      </p:pic>
      <p:pic>
        <p:nvPicPr>
          <p:cNvPr id="7" name="圖片 6">
            <a:extLst>
              <a:ext uri="{FF2B5EF4-FFF2-40B4-BE49-F238E27FC236}">
                <a16:creationId xmlns:a16="http://schemas.microsoft.com/office/drawing/2014/main" id="{A656134F-BF01-40C6-B537-DA3E903D56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44909" y="1435274"/>
            <a:ext cx="2045212" cy="2295149"/>
          </a:xfrm>
          <a:prstGeom prst="rect">
            <a:avLst/>
          </a:prstGeom>
        </p:spPr>
      </p:pic>
      <p:pic>
        <p:nvPicPr>
          <p:cNvPr id="9" name="圖片 8">
            <a:extLst>
              <a:ext uri="{FF2B5EF4-FFF2-40B4-BE49-F238E27FC236}">
                <a16:creationId xmlns:a16="http://schemas.microsoft.com/office/drawing/2014/main" id="{F3E626C0-B86C-400B-80E0-B5076FE3D7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0344" y="1435274"/>
            <a:ext cx="2045212" cy="2295149"/>
          </a:xfrm>
          <a:prstGeom prst="rect">
            <a:avLst/>
          </a:prstGeom>
        </p:spPr>
      </p:pic>
      <p:pic>
        <p:nvPicPr>
          <p:cNvPr id="11" name="圖片 10">
            <a:extLst>
              <a:ext uri="{FF2B5EF4-FFF2-40B4-BE49-F238E27FC236}">
                <a16:creationId xmlns:a16="http://schemas.microsoft.com/office/drawing/2014/main" id="{F81C95FE-4AC8-4DC7-910E-DD5FF7E271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31324" y="4703495"/>
            <a:ext cx="2962882" cy="985636"/>
          </a:xfrm>
          <a:prstGeom prst="rect">
            <a:avLst/>
          </a:prstGeom>
        </p:spPr>
      </p:pic>
      <p:pic>
        <p:nvPicPr>
          <p:cNvPr id="14" name="圖片 13">
            <a:extLst>
              <a:ext uri="{FF2B5EF4-FFF2-40B4-BE49-F238E27FC236}">
                <a16:creationId xmlns:a16="http://schemas.microsoft.com/office/drawing/2014/main" id="{DF607F68-F691-4810-8E18-4BB3440D665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70683" y="4703495"/>
            <a:ext cx="2962880" cy="985636"/>
          </a:xfrm>
          <a:prstGeom prst="rect">
            <a:avLst/>
          </a:prstGeom>
        </p:spPr>
      </p:pic>
      <p:sp>
        <p:nvSpPr>
          <p:cNvPr id="15" name="文字方塊 14">
            <a:extLst>
              <a:ext uri="{FF2B5EF4-FFF2-40B4-BE49-F238E27FC236}">
                <a16:creationId xmlns:a16="http://schemas.microsoft.com/office/drawing/2014/main" id="{FC4B0BCA-947E-4EA4-A310-7B454EA081FE}"/>
              </a:ext>
            </a:extLst>
          </p:cNvPr>
          <p:cNvSpPr txBox="1"/>
          <p:nvPr/>
        </p:nvSpPr>
        <p:spPr>
          <a:xfrm>
            <a:off x="2411361" y="3782961"/>
            <a:ext cx="1172497" cy="369332"/>
          </a:xfrm>
          <a:prstGeom prst="rect">
            <a:avLst/>
          </a:prstGeom>
          <a:noFill/>
        </p:spPr>
        <p:txBody>
          <a:bodyPr wrap="square" rtlCol="0">
            <a:spAutoFit/>
          </a:bodyPr>
          <a:lstStyle/>
          <a:p>
            <a:r>
              <a:rPr lang="zh-TW" altLang="en-US" dirty="0"/>
              <a:t>輸入影像</a:t>
            </a:r>
          </a:p>
        </p:txBody>
      </p:sp>
      <p:sp>
        <p:nvSpPr>
          <p:cNvPr id="16" name="文字方塊 15">
            <a:extLst>
              <a:ext uri="{FF2B5EF4-FFF2-40B4-BE49-F238E27FC236}">
                <a16:creationId xmlns:a16="http://schemas.microsoft.com/office/drawing/2014/main" id="{7BCA76BE-5BED-4AB6-BD10-4FA8944DFFC9}"/>
              </a:ext>
            </a:extLst>
          </p:cNvPr>
          <p:cNvSpPr txBox="1"/>
          <p:nvPr/>
        </p:nvSpPr>
        <p:spPr>
          <a:xfrm>
            <a:off x="5193265" y="3808529"/>
            <a:ext cx="1805469" cy="369332"/>
          </a:xfrm>
          <a:prstGeom prst="rect">
            <a:avLst/>
          </a:prstGeom>
          <a:noFill/>
        </p:spPr>
        <p:txBody>
          <a:bodyPr wrap="square" rtlCol="0">
            <a:spAutoFit/>
          </a:bodyPr>
          <a:lstStyle/>
          <a:p>
            <a:r>
              <a:rPr lang="en-US" altLang="zh-TW" dirty="0"/>
              <a:t>RM-CI-Color-2</a:t>
            </a:r>
            <a:endParaRPr lang="zh-TW" altLang="en-US" dirty="0"/>
          </a:p>
        </p:txBody>
      </p:sp>
      <p:sp>
        <p:nvSpPr>
          <p:cNvPr id="17" name="文字方塊 16">
            <a:extLst>
              <a:ext uri="{FF2B5EF4-FFF2-40B4-BE49-F238E27FC236}">
                <a16:creationId xmlns:a16="http://schemas.microsoft.com/office/drawing/2014/main" id="{33BDCF9A-07A4-4FF2-829C-24BB701F908A}"/>
              </a:ext>
            </a:extLst>
          </p:cNvPr>
          <p:cNvSpPr txBox="1"/>
          <p:nvPr/>
        </p:nvSpPr>
        <p:spPr>
          <a:xfrm>
            <a:off x="7964780" y="3808529"/>
            <a:ext cx="1805469" cy="369332"/>
          </a:xfrm>
          <a:prstGeom prst="rect">
            <a:avLst/>
          </a:prstGeom>
          <a:noFill/>
        </p:spPr>
        <p:txBody>
          <a:bodyPr wrap="square" rtlCol="0">
            <a:spAutoFit/>
          </a:bodyPr>
          <a:lstStyle/>
          <a:p>
            <a:r>
              <a:rPr lang="en-US" altLang="zh-TW" dirty="0"/>
              <a:t>RM-CI-Gray-2</a:t>
            </a:r>
            <a:endParaRPr lang="zh-TW" altLang="en-US" dirty="0"/>
          </a:p>
        </p:txBody>
      </p:sp>
      <p:sp>
        <p:nvSpPr>
          <p:cNvPr id="19" name="文字方塊 18">
            <a:extLst>
              <a:ext uri="{FF2B5EF4-FFF2-40B4-BE49-F238E27FC236}">
                <a16:creationId xmlns:a16="http://schemas.microsoft.com/office/drawing/2014/main" id="{D42419B2-7C76-4B72-BC15-9C327B4FD757}"/>
              </a:ext>
            </a:extLst>
          </p:cNvPr>
          <p:cNvSpPr txBox="1"/>
          <p:nvPr/>
        </p:nvSpPr>
        <p:spPr>
          <a:xfrm>
            <a:off x="2706069" y="5845433"/>
            <a:ext cx="2446388" cy="369332"/>
          </a:xfrm>
          <a:prstGeom prst="rect">
            <a:avLst/>
          </a:prstGeom>
          <a:noFill/>
        </p:spPr>
        <p:txBody>
          <a:bodyPr wrap="square">
            <a:spAutoFit/>
          </a:bodyPr>
          <a:lstStyle/>
          <a:p>
            <a:r>
              <a:rPr lang="pl-PL" altLang="zh-TW" dirty="0"/>
              <a:t>x * w </a:t>
            </a:r>
            <a:r>
              <a:rPr lang="zh-TW" altLang="pl-PL" dirty="0"/>
              <a:t>最大位置色彩 </a:t>
            </a:r>
            <a:r>
              <a:rPr lang="pl-PL" altLang="zh-TW" dirty="0"/>
              <a:t>CI</a:t>
            </a:r>
            <a:endParaRPr lang="zh-TW" altLang="en-US" dirty="0"/>
          </a:p>
        </p:txBody>
      </p:sp>
      <p:sp>
        <p:nvSpPr>
          <p:cNvPr id="21" name="文字方塊 20">
            <a:extLst>
              <a:ext uri="{FF2B5EF4-FFF2-40B4-BE49-F238E27FC236}">
                <a16:creationId xmlns:a16="http://schemas.microsoft.com/office/drawing/2014/main" id="{7FC87763-EA4E-4E0C-9A91-1970A1AF7426}"/>
              </a:ext>
            </a:extLst>
          </p:cNvPr>
          <p:cNvSpPr txBox="1"/>
          <p:nvPr/>
        </p:nvSpPr>
        <p:spPr>
          <a:xfrm>
            <a:off x="6862562" y="5819160"/>
            <a:ext cx="2623369" cy="369332"/>
          </a:xfrm>
          <a:prstGeom prst="rect">
            <a:avLst/>
          </a:prstGeom>
          <a:noFill/>
        </p:spPr>
        <p:txBody>
          <a:bodyPr wrap="square">
            <a:spAutoFit/>
          </a:bodyPr>
          <a:lstStyle/>
          <a:p>
            <a:r>
              <a:rPr lang="en-US" altLang="zh-TW" dirty="0"/>
              <a:t> x * w </a:t>
            </a:r>
            <a:r>
              <a:rPr lang="zh-TW" altLang="en-US" dirty="0"/>
              <a:t>最大位置輪廓 </a:t>
            </a:r>
            <a:r>
              <a:rPr lang="en-US" altLang="zh-TW" dirty="0"/>
              <a:t>CI</a:t>
            </a:r>
            <a:endParaRPr lang="zh-TW" altLang="en-US" dirty="0"/>
          </a:p>
        </p:txBody>
      </p:sp>
    </p:spTree>
    <p:extLst>
      <p:ext uri="{BB962C8B-B14F-4D97-AF65-F5344CB8AC3E}">
        <p14:creationId xmlns:p14="http://schemas.microsoft.com/office/powerpoint/2010/main" val="25640060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54</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747131" y="1668599"/>
            <a:ext cx="6697737" cy="3970318"/>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實驗設計與結果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資料集介紹</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實驗設計</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實驗結果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實驗分析</a:t>
            </a:r>
            <a:endParaRPr lang="en-US" altLang="zh-TW" sz="2800" dirty="0">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10284259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55</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806124" y="1100786"/>
            <a:ext cx="6697737" cy="4832092"/>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實驗設計以及成果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資料集介紹</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000" dirty="0">
                <a:latin typeface="+mj-lt"/>
                <a:ea typeface="標楷體" panose="03000509000000000000" pitchFamily="65" charset="-120"/>
              </a:rPr>
              <a:t>MNIST</a:t>
            </a:r>
            <a:r>
              <a:rPr lang="zh-TW" altLang="en-US" sz="2000" dirty="0">
                <a:latin typeface="標楷體" panose="03000509000000000000" pitchFamily="65" charset="-120"/>
                <a:ea typeface="標楷體" panose="03000509000000000000" pitchFamily="65" charset="-120"/>
              </a:rPr>
              <a:t>資料集</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000" dirty="0">
                <a:solidFill>
                  <a:srgbClr val="000000"/>
                </a:solidFill>
                <a:latin typeface="+mj-lt"/>
                <a:ea typeface="標楷體" panose="03000509000000000000" pitchFamily="65" charset="-120"/>
              </a:rPr>
              <a:t>Colored MNIST </a:t>
            </a:r>
            <a:r>
              <a:rPr lang="zh-TW" altLang="en-US" sz="2000" dirty="0">
                <a:solidFill>
                  <a:srgbClr val="000000"/>
                </a:solidFill>
                <a:latin typeface="+mj-lt"/>
                <a:ea typeface="標楷體" panose="03000509000000000000" pitchFamily="65" charset="-120"/>
              </a:rPr>
              <a:t>資料集</a:t>
            </a:r>
            <a:endParaRPr lang="en-US" altLang="zh-TW" sz="2000" dirty="0">
              <a:solidFill>
                <a:srgbClr val="000000"/>
              </a:solidFill>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000" dirty="0">
                <a:solidFill>
                  <a:srgbClr val="000000"/>
                </a:solidFill>
                <a:latin typeface="+mj-lt"/>
                <a:ea typeface="標楷體" panose="03000509000000000000" pitchFamily="65" charset="-120"/>
              </a:rPr>
              <a:t>Colored Fashion MNIST </a:t>
            </a:r>
            <a:r>
              <a:rPr lang="zh-TW" altLang="en-US" sz="2000" dirty="0">
                <a:solidFill>
                  <a:srgbClr val="000000"/>
                </a:solidFill>
                <a:latin typeface="+mj-lt"/>
                <a:ea typeface="標楷體" panose="03000509000000000000" pitchFamily="65" charset="-120"/>
              </a:rPr>
              <a:t>資料集</a:t>
            </a:r>
            <a:endParaRPr lang="en-US" altLang="zh-TW" sz="20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實驗結果</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實驗分析</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5895552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56</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208030" y="427610"/>
            <a:ext cx="5775940"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資料集介紹</a:t>
            </a:r>
            <a:r>
              <a:rPr lang="en-US" altLang="zh-TW" sz="3600" dirty="0">
                <a:solidFill>
                  <a:srgbClr val="000000"/>
                </a:solidFill>
                <a:latin typeface="標楷體" panose="03000509000000000000" pitchFamily="65" charset="-120"/>
                <a:ea typeface="標楷體" panose="03000509000000000000" pitchFamily="65" charset="-120"/>
              </a:rPr>
              <a:t>—</a:t>
            </a:r>
            <a:r>
              <a:rPr lang="en-US" altLang="zh-TW" sz="3600" dirty="0">
                <a:solidFill>
                  <a:srgbClr val="000000"/>
                </a:solidFill>
                <a:latin typeface="+mj-lt"/>
                <a:ea typeface="標楷體" panose="03000509000000000000" pitchFamily="65" charset="-120"/>
              </a:rPr>
              <a:t>MNIST</a:t>
            </a:r>
            <a:r>
              <a:rPr lang="zh-TW" altLang="en-US" sz="3600" dirty="0">
                <a:solidFill>
                  <a:srgbClr val="000000"/>
                </a:solidFill>
                <a:latin typeface="標楷體" panose="03000509000000000000" pitchFamily="65" charset="-120"/>
                <a:ea typeface="標楷體" panose="03000509000000000000" pitchFamily="65" charset="-120"/>
              </a:rPr>
              <a:t>資料集</a:t>
            </a:r>
          </a:p>
        </p:txBody>
      </p:sp>
      <p:pic>
        <p:nvPicPr>
          <p:cNvPr id="9" name="圖片 8">
            <a:extLst>
              <a:ext uri="{FF2B5EF4-FFF2-40B4-BE49-F238E27FC236}">
                <a16:creationId xmlns:a16="http://schemas.microsoft.com/office/drawing/2014/main" id="{210CF942-4F60-40C7-8FF2-6D60F1EF5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4016" y="2724364"/>
            <a:ext cx="3723967" cy="3564140"/>
          </a:xfrm>
          <a:prstGeom prst="rect">
            <a:avLst/>
          </a:prstGeom>
        </p:spPr>
      </p:pic>
      <p:sp>
        <p:nvSpPr>
          <p:cNvPr id="10" name="文字方塊 9">
            <a:extLst>
              <a:ext uri="{FF2B5EF4-FFF2-40B4-BE49-F238E27FC236}">
                <a16:creationId xmlns:a16="http://schemas.microsoft.com/office/drawing/2014/main" id="{8CA34E33-7F0F-418D-BAB8-CF727CFAC7C1}"/>
              </a:ext>
            </a:extLst>
          </p:cNvPr>
          <p:cNvSpPr txBox="1"/>
          <p:nvPr/>
        </p:nvSpPr>
        <p:spPr>
          <a:xfrm>
            <a:off x="1477448" y="1298988"/>
            <a:ext cx="9237103" cy="1200329"/>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MNIST</a:t>
            </a:r>
            <a:r>
              <a:rPr lang="zh-TW" altLang="en-US" sz="2400" dirty="0"/>
              <a:t>由 </a:t>
            </a:r>
            <a:r>
              <a:rPr lang="en-US" altLang="zh-TW" sz="2400" dirty="0"/>
              <a:t>0 </a:t>
            </a:r>
            <a:r>
              <a:rPr lang="zh-TW" altLang="en-US" sz="2400" dirty="0"/>
              <a:t>到 </a:t>
            </a:r>
            <a:r>
              <a:rPr lang="en-US" altLang="zh-TW" sz="2400" dirty="0"/>
              <a:t>9 </a:t>
            </a:r>
            <a:r>
              <a:rPr lang="zh-TW" altLang="en-US" sz="2400" dirty="0"/>
              <a:t>的手寫數字影像資料集組成</a:t>
            </a:r>
            <a:endParaRPr lang="en-US" altLang="zh-TW" sz="2400" dirty="0"/>
          </a:p>
          <a:p>
            <a:pPr marL="342900" indent="-342900">
              <a:buFont typeface="Arial" panose="020B0604020202020204" pitchFamily="34" charset="0"/>
              <a:buChar char="•"/>
            </a:pPr>
            <a:r>
              <a:rPr lang="zh-TW" altLang="en-US" sz="2400" dirty="0"/>
              <a:t>影像大小為 </a:t>
            </a:r>
            <a:r>
              <a:rPr lang="en-US" altLang="zh-TW" sz="2400" dirty="0"/>
              <a:t>28*28 </a:t>
            </a:r>
            <a:r>
              <a:rPr lang="zh-TW" altLang="en-US" sz="2400" dirty="0"/>
              <a:t>並且每個影像均為灰階影像</a:t>
            </a:r>
            <a:endParaRPr lang="en-US" altLang="zh-TW" sz="2400" dirty="0"/>
          </a:p>
          <a:p>
            <a:pPr marL="342900" indent="-342900">
              <a:buFont typeface="Arial" panose="020B0604020202020204" pitchFamily="34" charset="0"/>
              <a:buChar char="•"/>
            </a:pPr>
            <a:r>
              <a:rPr lang="zh-TW" altLang="en-US" sz="2400" dirty="0"/>
              <a:t>該資料集共有 </a:t>
            </a:r>
            <a:r>
              <a:rPr lang="en-US" altLang="zh-TW" sz="2400" dirty="0"/>
              <a:t>60000 </a:t>
            </a:r>
            <a:r>
              <a:rPr lang="zh-TW" altLang="en-US" sz="2400" dirty="0"/>
              <a:t>筆訓練資料，</a:t>
            </a:r>
            <a:r>
              <a:rPr lang="en-US" altLang="zh-TW" sz="2400" dirty="0"/>
              <a:t>10000 </a:t>
            </a:r>
            <a:r>
              <a:rPr lang="zh-TW" altLang="en-US" sz="2400" dirty="0"/>
              <a:t>筆測試資料 </a:t>
            </a:r>
            <a:endParaRPr lang="en-US" altLang="zh-TW" sz="2400" dirty="0"/>
          </a:p>
        </p:txBody>
      </p:sp>
    </p:spTree>
    <p:extLst>
      <p:ext uri="{BB962C8B-B14F-4D97-AF65-F5344CB8AC3E}">
        <p14:creationId xmlns:p14="http://schemas.microsoft.com/office/powerpoint/2010/main" val="255354613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57</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2237571" y="427610"/>
            <a:ext cx="7716856"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資料集介紹</a:t>
            </a:r>
            <a:r>
              <a:rPr lang="en-US" altLang="zh-TW" sz="3600" dirty="0">
                <a:solidFill>
                  <a:srgbClr val="000000"/>
                </a:solidFill>
                <a:latin typeface="標楷體" panose="03000509000000000000" pitchFamily="65" charset="-120"/>
                <a:ea typeface="標楷體" panose="03000509000000000000" pitchFamily="65" charset="-120"/>
              </a:rPr>
              <a:t>—</a:t>
            </a:r>
            <a:r>
              <a:rPr lang="en-US" altLang="zh-TW" sz="3600" dirty="0">
                <a:solidFill>
                  <a:srgbClr val="000000"/>
                </a:solidFill>
                <a:latin typeface="+mj-lt"/>
                <a:ea typeface="標楷體" panose="03000509000000000000" pitchFamily="65" charset="-120"/>
              </a:rPr>
              <a:t>Colored MNIST </a:t>
            </a:r>
            <a:r>
              <a:rPr lang="zh-TW" altLang="en-US" sz="3600" dirty="0">
                <a:solidFill>
                  <a:srgbClr val="000000"/>
                </a:solidFill>
                <a:latin typeface="+mj-lt"/>
                <a:ea typeface="標楷體" panose="03000509000000000000" pitchFamily="65" charset="-120"/>
              </a:rPr>
              <a:t>資料集</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10" name="文字方塊 9">
            <a:extLst>
              <a:ext uri="{FF2B5EF4-FFF2-40B4-BE49-F238E27FC236}">
                <a16:creationId xmlns:a16="http://schemas.microsoft.com/office/drawing/2014/main" id="{8CA34E33-7F0F-418D-BAB8-CF727CFAC7C1}"/>
              </a:ext>
            </a:extLst>
          </p:cNvPr>
          <p:cNvSpPr txBox="1"/>
          <p:nvPr/>
        </p:nvSpPr>
        <p:spPr>
          <a:xfrm>
            <a:off x="868263" y="1139082"/>
            <a:ext cx="10455472" cy="1569660"/>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在 </a:t>
            </a:r>
            <a:r>
              <a:rPr lang="en-US" altLang="zh-TW" sz="2400" dirty="0"/>
              <a:t>MNIST </a:t>
            </a:r>
            <a:r>
              <a:rPr lang="zh-TW" altLang="en-US" sz="2400" dirty="0"/>
              <a:t>的資料集上，塗上紅、藍、綠三種顏色，形成三色的 </a:t>
            </a:r>
            <a:r>
              <a:rPr lang="en-US" altLang="zh-TW" sz="2400" dirty="0"/>
              <a:t>0 </a:t>
            </a:r>
            <a:r>
              <a:rPr lang="zh-TW" altLang="en-US" sz="2400" dirty="0"/>
              <a:t>到 </a:t>
            </a:r>
            <a:r>
              <a:rPr lang="en-US" altLang="zh-TW" sz="2400" dirty="0"/>
              <a:t>9 </a:t>
            </a:r>
            <a:r>
              <a:rPr lang="zh-TW" altLang="en-US" sz="2400" dirty="0"/>
              <a:t>的彩色手寫資料集。</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影像大小為 </a:t>
            </a:r>
            <a:r>
              <a:rPr lang="en-US" altLang="zh-TW" sz="2400" dirty="0"/>
              <a:t>28</a:t>
            </a:r>
            <a:r>
              <a:rPr lang="zh-TW" altLang="en-US" sz="2400" dirty="0"/>
              <a:t> * </a:t>
            </a:r>
            <a:r>
              <a:rPr lang="en-US" altLang="zh-TW" sz="2400" dirty="0"/>
              <a:t>28</a:t>
            </a:r>
            <a:r>
              <a:rPr lang="zh-TW" altLang="en-US" sz="2400" dirty="0"/>
              <a:t>，該資料集共有 </a:t>
            </a:r>
            <a:r>
              <a:rPr lang="en-US" altLang="zh-TW" sz="2400" dirty="0"/>
              <a:t>60000 </a:t>
            </a:r>
            <a:r>
              <a:rPr lang="zh-TW" altLang="en-US" sz="2400" dirty="0"/>
              <a:t>筆訓練資料，</a:t>
            </a:r>
            <a:r>
              <a:rPr lang="en-US" altLang="zh-TW" sz="2400" dirty="0"/>
              <a:t>10000 </a:t>
            </a:r>
            <a:r>
              <a:rPr lang="zh-TW" altLang="en-US" sz="2400" dirty="0"/>
              <a:t>筆測試資料</a:t>
            </a:r>
            <a:endParaRPr lang="en-US" altLang="zh-TW" sz="2400" dirty="0"/>
          </a:p>
        </p:txBody>
      </p:sp>
      <p:pic>
        <p:nvPicPr>
          <p:cNvPr id="3" name="圖片 2">
            <a:extLst>
              <a:ext uri="{FF2B5EF4-FFF2-40B4-BE49-F238E27FC236}">
                <a16:creationId xmlns:a16="http://schemas.microsoft.com/office/drawing/2014/main" id="{575C52EA-FF27-4E6E-AF52-53478D598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361" y="2624842"/>
            <a:ext cx="9145276" cy="3667637"/>
          </a:xfrm>
          <a:prstGeom prst="rect">
            <a:avLst/>
          </a:prstGeom>
        </p:spPr>
      </p:pic>
    </p:spTree>
    <p:extLst>
      <p:ext uri="{BB962C8B-B14F-4D97-AF65-F5344CB8AC3E}">
        <p14:creationId xmlns:p14="http://schemas.microsoft.com/office/powerpoint/2010/main" val="29299603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58</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1564309" y="485181"/>
            <a:ext cx="9063379"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資料集介紹</a:t>
            </a:r>
            <a:r>
              <a:rPr lang="en-US" altLang="zh-TW" sz="3600" dirty="0">
                <a:solidFill>
                  <a:srgbClr val="000000"/>
                </a:solidFill>
                <a:latin typeface="標楷體" panose="03000509000000000000" pitchFamily="65" charset="-120"/>
                <a:ea typeface="標楷體" panose="03000509000000000000" pitchFamily="65" charset="-120"/>
              </a:rPr>
              <a:t>—</a:t>
            </a:r>
            <a:r>
              <a:rPr lang="en-US" altLang="zh-TW" sz="3600" dirty="0">
                <a:solidFill>
                  <a:srgbClr val="000000"/>
                </a:solidFill>
                <a:latin typeface="+mj-lt"/>
                <a:ea typeface="標楷體" panose="03000509000000000000" pitchFamily="65" charset="-120"/>
              </a:rPr>
              <a:t>Colored Fashion MNIST </a:t>
            </a:r>
            <a:r>
              <a:rPr lang="zh-TW" altLang="en-US" sz="3600" dirty="0">
                <a:solidFill>
                  <a:srgbClr val="000000"/>
                </a:solidFill>
                <a:latin typeface="+mj-lt"/>
                <a:ea typeface="標楷體" panose="03000509000000000000" pitchFamily="65" charset="-120"/>
              </a:rPr>
              <a:t>資料集</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10" name="文字方塊 9">
            <a:extLst>
              <a:ext uri="{FF2B5EF4-FFF2-40B4-BE49-F238E27FC236}">
                <a16:creationId xmlns:a16="http://schemas.microsoft.com/office/drawing/2014/main" id="{8CA34E33-7F0F-418D-BAB8-CF727CFAC7C1}"/>
              </a:ext>
            </a:extLst>
          </p:cNvPr>
          <p:cNvSpPr txBox="1"/>
          <p:nvPr/>
        </p:nvSpPr>
        <p:spPr>
          <a:xfrm>
            <a:off x="1024831" y="1240919"/>
            <a:ext cx="10349367" cy="1200329"/>
          </a:xfrm>
          <a:prstGeom prst="rect">
            <a:avLst/>
          </a:prstGeom>
          <a:noFill/>
        </p:spPr>
        <p:txBody>
          <a:bodyPr wrap="square" rtlCol="0">
            <a:spAutoFit/>
          </a:bodyPr>
          <a:lstStyle/>
          <a:p>
            <a:pPr marL="342900" indent="-342900">
              <a:buFont typeface="Arial" panose="020B0604020202020204" pitchFamily="34" charset="0"/>
              <a:buChar char="•"/>
            </a:pPr>
            <a:r>
              <a:rPr lang="en-US" altLang="zh-TW" sz="2400" dirty="0"/>
              <a:t>Colored Fashion MNIST </a:t>
            </a:r>
            <a:r>
              <a:rPr lang="zh-TW" altLang="en-US" sz="2400" dirty="0"/>
              <a:t>有紅、藍、綠三色 的 </a:t>
            </a:r>
            <a:r>
              <a:rPr lang="en-US" altLang="zh-TW" sz="2400" dirty="0"/>
              <a:t>10 </a:t>
            </a:r>
            <a:r>
              <a:rPr lang="zh-TW" altLang="en-US" sz="2400" dirty="0"/>
              <a:t>類服飾的彩色服飾資料集</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影像大小為 </a:t>
            </a:r>
            <a:r>
              <a:rPr lang="en-US" altLang="zh-TW" sz="2400" dirty="0"/>
              <a:t>28</a:t>
            </a:r>
            <a:r>
              <a:rPr lang="zh-TW" altLang="en-US" sz="2400" dirty="0"/>
              <a:t> * </a:t>
            </a:r>
            <a:r>
              <a:rPr lang="en-US" altLang="zh-TW" sz="2400" dirty="0"/>
              <a:t>28</a:t>
            </a:r>
            <a:r>
              <a:rPr lang="zh-TW" altLang="en-US" sz="2400" dirty="0"/>
              <a:t>，該資料集共有 </a:t>
            </a:r>
            <a:r>
              <a:rPr lang="en-US" altLang="zh-TW" sz="2400" dirty="0"/>
              <a:t>60000 </a:t>
            </a:r>
            <a:r>
              <a:rPr lang="zh-TW" altLang="en-US" sz="2400" dirty="0"/>
              <a:t>筆訓練資料，</a:t>
            </a:r>
            <a:r>
              <a:rPr lang="en-US" altLang="zh-TW" sz="2400" dirty="0"/>
              <a:t>10000 </a:t>
            </a:r>
            <a:r>
              <a:rPr lang="zh-TW" altLang="en-US" sz="2400" dirty="0"/>
              <a:t>筆測試資料</a:t>
            </a:r>
            <a:endParaRPr lang="en-US" altLang="zh-TW" sz="2400" dirty="0"/>
          </a:p>
        </p:txBody>
      </p:sp>
      <p:pic>
        <p:nvPicPr>
          <p:cNvPr id="5" name="圖片 4">
            <a:extLst>
              <a:ext uri="{FF2B5EF4-FFF2-40B4-BE49-F238E27FC236}">
                <a16:creationId xmlns:a16="http://schemas.microsoft.com/office/drawing/2014/main" id="{92467F60-AB7F-49CF-9ECB-05221212B7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360" y="2550655"/>
            <a:ext cx="9145276" cy="3734321"/>
          </a:xfrm>
          <a:prstGeom prst="rect">
            <a:avLst/>
          </a:prstGeom>
        </p:spPr>
      </p:pic>
    </p:spTree>
    <p:extLst>
      <p:ext uri="{BB962C8B-B14F-4D97-AF65-F5344CB8AC3E}">
        <p14:creationId xmlns:p14="http://schemas.microsoft.com/office/powerpoint/2010/main" val="34418091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59</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747131" y="1233331"/>
            <a:ext cx="6697737" cy="433965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實驗設計與結果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資料集介紹</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實驗設計</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000" dirty="0"/>
              <a:t>MNIST </a:t>
            </a:r>
            <a:r>
              <a:rPr lang="zh-TW" altLang="en-US" sz="2000" dirty="0"/>
              <a:t>實驗設計</a:t>
            </a:r>
            <a:endParaRPr lang="en-US" altLang="zh-TW" sz="2000" dirty="0"/>
          </a:p>
          <a:p>
            <a:pPr marL="1485900" lvl="2" indent="-571500">
              <a:buFont typeface="標楷體" panose="03000509000000000000" pitchFamily="65" charset="-120"/>
              <a:buChar char="–"/>
            </a:pPr>
            <a:r>
              <a:rPr lang="zh-TW" altLang="en-US" sz="2000" dirty="0"/>
              <a:t>彩色資料集實驗設計</a:t>
            </a:r>
            <a:endParaRPr lang="en-US" altLang="zh-TW" sz="20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實驗結果</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實驗分析</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11147464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1605607" y="1391787"/>
            <a:ext cx="8816207" cy="3108543"/>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研究動機與目的</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背景知識與文獻回顧</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背景知識</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800" dirty="0">
                <a:latin typeface="標楷體" panose="03000509000000000000" pitchFamily="65" charset="-120"/>
                <a:ea typeface="標楷體" panose="03000509000000000000" pitchFamily="65" charset="-120"/>
              </a:rPr>
              <a:t>文獻回顧</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
        <p:nvSpPr>
          <p:cNvPr id="7" name="文字方塊 6">
            <a:extLst>
              <a:ext uri="{FF2B5EF4-FFF2-40B4-BE49-F238E27FC236}">
                <a16:creationId xmlns:a16="http://schemas.microsoft.com/office/drawing/2014/main" id="{D62FBC71-2907-C995-7896-1F2F7DE34E2F}"/>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274F1793-06EA-46B4-A500-6E426E6A49A4}"/>
              </a:ext>
            </a:extLst>
          </p:cNvPr>
          <p:cNvSpPr>
            <a:spLocks noGrp="1"/>
          </p:cNvSpPr>
          <p:nvPr>
            <p:ph type="sldNum" sz="quarter" idx="12"/>
          </p:nvPr>
        </p:nvSpPr>
        <p:spPr/>
        <p:txBody>
          <a:bodyPr/>
          <a:lstStyle/>
          <a:p>
            <a:fld id="{E5C60907-9731-46B4-A33D-FDF5DC3BFF3C}" type="slidenum">
              <a:rPr lang="zh-TW" altLang="en-US" smtClean="0"/>
              <a:t>6</a:t>
            </a:fld>
            <a:endParaRPr lang="zh-TW" altLang="en-US"/>
          </a:p>
        </p:txBody>
      </p:sp>
    </p:spTree>
    <p:extLst>
      <p:ext uri="{BB962C8B-B14F-4D97-AF65-F5344CB8AC3E}">
        <p14:creationId xmlns:p14="http://schemas.microsoft.com/office/powerpoint/2010/main" val="16967965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60</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741084" y="348676"/>
            <a:ext cx="603690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實驗設計</a:t>
            </a:r>
            <a:r>
              <a:rPr lang="en-US" altLang="zh-TW" sz="3600" dirty="0">
                <a:solidFill>
                  <a:srgbClr val="000000"/>
                </a:solidFill>
                <a:latin typeface="標楷體" panose="03000509000000000000" pitchFamily="65" charset="-120"/>
                <a:ea typeface="標楷體" panose="03000509000000000000" pitchFamily="65" charset="-120"/>
              </a:rPr>
              <a:t>—</a:t>
            </a:r>
            <a:r>
              <a:rPr lang="en-US" altLang="zh-TW" sz="3600" dirty="0"/>
              <a:t>MNIST </a:t>
            </a:r>
            <a:r>
              <a:rPr lang="zh-TW" altLang="en-US" sz="3600" dirty="0"/>
              <a:t>實驗設計</a:t>
            </a:r>
            <a:endParaRPr lang="zh-TW" altLang="en-US" sz="3600" dirty="0">
              <a:solidFill>
                <a:srgbClr val="000000"/>
              </a:solidFill>
              <a:latin typeface="標楷體" panose="03000509000000000000" pitchFamily="65" charset="-120"/>
              <a:ea typeface="標楷體" panose="03000509000000000000" pitchFamily="65" charset="-120"/>
            </a:endParaRPr>
          </a:p>
        </p:txBody>
      </p:sp>
      <p:sp>
        <p:nvSpPr>
          <p:cNvPr id="10" name="文字方塊 9">
            <a:extLst>
              <a:ext uri="{FF2B5EF4-FFF2-40B4-BE49-F238E27FC236}">
                <a16:creationId xmlns:a16="http://schemas.microsoft.com/office/drawing/2014/main" id="{8CA34E33-7F0F-418D-BAB8-CF727CFAC7C1}"/>
              </a:ext>
            </a:extLst>
          </p:cNvPr>
          <p:cNvSpPr txBox="1"/>
          <p:nvPr/>
        </p:nvSpPr>
        <p:spPr>
          <a:xfrm>
            <a:off x="1477448" y="1298988"/>
            <a:ext cx="9237103" cy="1200329"/>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由於 </a:t>
            </a:r>
            <a:r>
              <a:rPr lang="en-US" altLang="zh-TW" sz="2400" dirty="0"/>
              <a:t>MNIST </a:t>
            </a:r>
            <a:r>
              <a:rPr lang="zh-TW" altLang="en-US" sz="2400" dirty="0"/>
              <a:t>資料集本身便是灰階影 像，因此我們只採用了模型中的輪廓感知區塊與輪廓特徵傳遞區塊並且去除前處理的灰階化和正規化去做訓練</a:t>
            </a:r>
            <a:endParaRPr lang="en-US" altLang="zh-TW" sz="2400" dirty="0"/>
          </a:p>
        </p:txBody>
      </p:sp>
      <p:pic>
        <p:nvPicPr>
          <p:cNvPr id="3074" name="Picture 2">
            <a:extLst>
              <a:ext uri="{FF2B5EF4-FFF2-40B4-BE49-F238E27FC236}">
                <a16:creationId xmlns:a16="http://schemas.microsoft.com/office/drawing/2014/main" id="{237F42F3-4D9D-44C3-8D84-AC6D9B7104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226951"/>
            <a:ext cx="12192000" cy="2097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404347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61</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015343" y="474501"/>
            <a:ext cx="6647974"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實驗設計</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彩色資料集實驗設計</a:t>
            </a:r>
            <a:endParaRPr lang="zh-TW" altLang="en-US" sz="3600" dirty="0">
              <a:solidFill>
                <a:srgbClr val="000000"/>
              </a:solidFill>
              <a:latin typeface="標楷體" panose="03000509000000000000" pitchFamily="65" charset="-120"/>
              <a:ea typeface="標楷體" panose="03000509000000000000" pitchFamily="65" charset="-120"/>
            </a:endParaRPr>
          </a:p>
        </p:txBody>
      </p:sp>
      <p:pic>
        <p:nvPicPr>
          <p:cNvPr id="6" name="圖片 5">
            <a:extLst>
              <a:ext uri="{FF2B5EF4-FFF2-40B4-BE49-F238E27FC236}">
                <a16:creationId xmlns:a16="http://schemas.microsoft.com/office/drawing/2014/main" id="{94DDD2C6-C11C-48FD-A0D5-AF19C4B05D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4566" y="1398757"/>
            <a:ext cx="10909529" cy="4829515"/>
          </a:xfrm>
          <a:prstGeom prst="rect">
            <a:avLst/>
          </a:prstGeom>
        </p:spPr>
      </p:pic>
    </p:spTree>
    <p:extLst>
      <p:ext uri="{BB962C8B-B14F-4D97-AF65-F5344CB8AC3E}">
        <p14:creationId xmlns:p14="http://schemas.microsoft.com/office/powerpoint/2010/main" val="347372139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62</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511314" y="1233331"/>
            <a:ext cx="6697737" cy="4339650"/>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實驗設計與結果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資料集介紹</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實驗結果</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t>實驗結果</a:t>
            </a:r>
            <a:r>
              <a:rPr lang="zh-TW" altLang="en-US" sz="2000" dirty="0">
                <a:latin typeface="標楷體" panose="03000509000000000000" pitchFamily="65" charset="-120"/>
                <a:ea typeface="標楷體" panose="03000509000000000000" pitchFamily="65" charset="-120"/>
              </a:rPr>
              <a:t>資料</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可解釋性圖片</a:t>
            </a:r>
            <a:endParaRPr lang="en-US" altLang="zh-TW" sz="20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實驗分析</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9241430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63</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實驗結果</a:t>
            </a:r>
            <a:r>
              <a:rPr lang="zh-TW" altLang="en-US" sz="3600" dirty="0">
                <a:latin typeface="標楷體" panose="03000509000000000000" pitchFamily="65" charset="-120"/>
                <a:ea typeface="標楷體" panose="03000509000000000000" pitchFamily="65" charset="-120"/>
              </a:rPr>
              <a:t>資料</a:t>
            </a:r>
            <a:endParaRPr lang="en-US" altLang="zh-TW" sz="3600" dirty="0">
              <a:latin typeface="標楷體" panose="03000509000000000000" pitchFamily="65" charset="-120"/>
              <a:ea typeface="標楷體" panose="03000509000000000000" pitchFamily="65" charset="-120"/>
            </a:endParaRPr>
          </a:p>
        </p:txBody>
      </p:sp>
      <p:pic>
        <p:nvPicPr>
          <p:cNvPr id="3" name="圖片 2">
            <a:extLst>
              <a:ext uri="{FF2B5EF4-FFF2-40B4-BE49-F238E27FC236}">
                <a16:creationId xmlns:a16="http://schemas.microsoft.com/office/drawing/2014/main" id="{FA64B38A-4BF4-448E-B84C-7DED8ECB0C6B}"/>
              </a:ext>
            </a:extLst>
          </p:cNvPr>
          <p:cNvPicPr>
            <a:picLocks noChangeAspect="1"/>
          </p:cNvPicPr>
          <p:nvPr/>
        </p:nvPicPr>
        <p:blipFill>
          <a:blip r:embed="rId3"/>
          <a:stretch>
            <a:fillRect/>
          </a:stretch>
        </p:blipFill>
        <p:spPr>
          <a:xfrm>
            <a:off x="3568026" y="891205"/>
            <a:ext cx="4739212" cy="5966795"/>
          </a:xfrm>
          <a:prstGeom prst="rect">
            <a:avLst/>
          </a:prstGeom>
        </p:spPr>
      </p:pic>
    </p:spTree>
    <p:extLst>
      <p:ext uri="{BB962C8B-B14F-4D97-AF65-F5344CB8AC3E}">
        <p14:creationId xmlns:p14="http://schemas.microsoft.com/office/powerpoint/2010/main" val="266283281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64</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pic>
        <p:nvPicPr>
          <p:cNvPr id="5" name="圖片 4">
            <a:extLst>
              <a:ext uri="{FF2B5EF4-FFF2-40B4-BE49-F238E27FC236}">
                <a16:creationId xmlns:a16="http://schemas.microsoft.com/office/drawing/2014/main" id="{00BAF24C-C445-4CF9-9EBD-4A1206962A6D}"/>
              </a:ext>
            </a:extLst>
          </p:cNvPr>
          <p:cNvPicPr>
            <a:picLocks noChangeAspect="1"/>
          </p:cNvPicPr>
          <p:nvPr/>
        </p:nvPicPr>
        <p:blipFill rotWithShape="1">
          <a:blip r:embed="rId2"/>
          <a:srcRect t="133" b="-292"/>
          <a:stretch/>
        </p:blipFill>
        <p:spPr>
          <a:xfrm>
            <a:off x="3283526" y="1097279"/>
            <a:ext cx="5525193" cy="5165909"/>
          </a:xfrm>
          <a:prstGeom prst="rect">
            <a:avLst/>
          </a:prstGeom>
        </p:spPr>
      </p:pic>
    </p:spTree>
    <p:extLst>
      <p:ext uri="{BB962C8B-B14F-4D97-AF65-F5344CB8AC3E}">
        <p14:creationId xmlns:p14="http://schemas.microsoft.com/office/powerpoint/2010/main" val="357475575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3C9A27A-00BD-4767-956C-8FDD03E6F820}"/>
              </a:ext>
            </a:extLst>
          </p:cNvPr>
          <p:cNvSpPr>
            <a:spLocks noGrp="1"/>
          </p:cNvSpPr>
          <p:nvPr>
            <p:ph type="sldNum" sz="quarter" idx="12"/>
          </p:nvPr>
        </p:nvSpPr>
        <p:spPr/>
        <p:txBody>
          <a:bodyPr/>
          <a:lstStyle/>
          <a:p>
            <a:fld id="{E5C60907-9731-46B4-A33D-FDF5DC3BFF3C}" type="slidenum">
              <a:rPr lang="zh-TW" altLang="en-US" smtClean="0"/>
              <a:t>65</a:t>
            </a:fld>
            <a:endParaRPr lang="zh-TW" altLang="en-US" dirty="0"/>
          </a:p>
        </p:txBody>
      </p:sp>
      <p:sp>
        <p:nvSpPr>
          <p:cNvPr id="9" name="文字方塊 8">
            <a:extLst>
              <a:ext uri="{FF2B5EF4-FFF2-40B4-BE49-F238E27FC236}">
                <a16:creationId xmlns:a16="http://schemas.microsoft.com/office/drawing/2014/main" id="{F20F44D5-082E-4F60-ACE1-74FE486504EB}"/>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graphicFrame>
        <p:nvGraphicFramePr>
          <p:cNvPr id="11" name="表格 11">
            <a:extLst>
              <a:ext uri="{FF2B5EF4-FFF2-40B4-BE49-F238E27FC236}">
                <a16:creationId xmlns:a16="http://schemas.microsoft.com/office/drawing/2014/main" id="{65357897-2779-457D-9AA1-62685D7EC1E4}"/>
              </a:ext>
            </a:extLst>
          </p:cNvPr>
          <p:cNvGraphicFramePr>
            <a:graphicFrameLocks noGrp="1"/>
          </p:cNvGraphicFramePr>
          <p:nvPr>
            <p:extLst>
              <p:ext uri="{D42A27DB-BD31-4B8C-83A1-F6EECF244321}">
                <p14:modId xmlns:p14="http://schemas.microsoft.com/office/powerpoint/2010/main" val="4031573893"/>
              </p:ext>
            </p:extLst>
          </p:nvPr>
        </p:nvGraphicFramePr>
        <p:xfrm>
          <a:off x="1765298" y="1040902"/>
          <a:ext cx="9199882" cy="5263704"/>
        </p:xfrm>
        <a:graphic>
          <a:graphicData uri="http://schemas.openxmlformats.org/drawingml/2006/table">
            <a:tbl>
              <a:tblPr firstRow="1" bandRow="1">
                <a:tableStyleId>{5C22544A-7EE6-4342-B048-85BDC9FD1C3A}</a:tableStyleId>
              </a:tblPr>
              <a:tblGrid>
                <a:gridCol w="1260260">
                  <a:extLst>
                    <a:ext uri="{9D8B030D-6E8A-4147-A177-3AD203B41FA5}">
                      <a16:colId xmlns:a16="http://schemas.microsoft.com/office/drawing/2014/main" val="3704220725"/>
                    </a:ext>
                  </a:extLst>
                </a:gridCol>
                <a:gridCol w="1923263">
                  <a:extLst>
                    <a:ext uri="{9D8B030D-6E8A-4147-A177-3AD203B41FA5}">
                      <a16:colId xmlns:a16="http://schemas.microsoft.com/office/drawing/2014/main" val="1705646927"/>
                    </a:ext>
                  </a:extLst>
                </a:gridCol>
                <a:gridCol w="2005453">
                  <a:extLst>
                    <a:ext uri="{9D8B030D-6E8A-4147-A177-3AD203B41FA5}">
                      <a16:colId xmlns:a16="http://schemas.microsoft.com/office/drawing/2014/main" val="1473462380"/>
                    </a:ext>
                  </a:extLst>
                </a:gridCol>
                <a:gridCol w="2005453">
                  <a:extLst>
                    <a:ext uri="{9D8B030D-6E8A-4147-A177-3AD203B41FA5}">
                      <a16:colId xmlns:a16="http://schemas.microsoft.com/office/drawing/2014/main" val="2065488140"/>
                    </a:ext>
                  </a:extLst>
                </a:gridCol>
                <a:gridCol w="2005453">
                  <a:extLst>
                    <a:ext uri="{9D8B030D-6E8A-4147-A177-3AD203B41FA5}">
                      <a16:colId xmlns:a16="http://schemas.microsoft.com/office/drawing/2014/main" val="3548227890"/>
                    </a:ext>
                  </a:extLst>
                </a:gridCol>
              </a:tblGrid>
              <a:tr h="480633">
                <a:tc rowSpan="2">
                  <a:txBody>
                    <a:bodyPr/>
                    <a:lstStyle/>
                    <a:p>
                      <a:pPr algn="ctr"/>
                      <a:r>
                        <a:rPr lang="en-US" altLang="zh-TW" dirty="0"/>
                        <a:t>Label</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US" altLang="zh-TW" dirty="0"/>
                        <a:t>Input</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dirty="0"/>
                        <a:t>RM-CI-Color-0</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RM-CI-Color-1</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RM-CI-Color-2</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54695060"/>
                  </a:ext>
                </a:extLst>
              </a:tr>
              <a:tr h="480633">
                <a:tc vMerge="1">
                  <a:txBody>
                    <a:bodyPr/>
                    <a:lstStyle/>
                    <a:p>
                      <a:endParaRPr lang="zh-TW" altLang="en-US" dirty="0"/>
                    </a:p>
                  </a:txBody>
                  <a:tcPr/>
                </a:tc>
                <a:tc vMerge="1">
                  <a:txBody>
                    <a:bodyPr/>
                    <a:lstStyle/>
                    <a:p>
                      <a:endParaRPr lang="zh-TW" altLang="en-US" dirty="0"/>
                    </a:p>
                  </a:txBody>
                  <a:tcPr/>
                </a:tc>
                <a:tc>
                  <a:txBody>
                    <a:bodyPr/>
                    <a:lstStyle/>
                    <a:p>
                      <a:pPr algn="ctr"/>
                      <a:r>
                        <a:rPr lang="en-US" altLang="zh-TW" sz="1800" b="1" kern="1200" dirty="0">
                          <a:solidFill>
                            <a:schemeClr val="lt1"/>
                          </a:solidFill>
                          <a:latin typeface="+mn-lt"/>
                          <a:ea typeface="+mn-ea"/>
                          <a:cs typeface="+mn-cs"/>
                        </a:rPr>
                        <a:t>RM-CI-Gray-0</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RM-CI-Gray-1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RM-CI-Gray-2</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1254310650"/>
                  </a:ext>
                </a:extLst>
              </a:tr>
              <a:tr h="717073">
                <a:tc rowSpan="2">
                  <a:txBody>
                    <a:bodyPr/>
                    <a:lstStyle/>
                    <a:p>
                      <a:pPr algn="ctr"/>
                      <a:r>
                        <a:rPr lang="en-US" altLang="zh-TW" dirty="0"/>
                        <a:t>Red 2</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15371549"/>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7602134"/>
                  </a:ext>
                </a:extLst>
              </a:tr>
              <a:tr h="717073">
                <a:tc rowSpan="2">
                  <a:txBody>
                    <a:bodyPr/>
                    <a:lstStyle/>
                    <a:p>
                      <a:pPr algn="ctr"/>
                      <a:r>
                        <a:rPr lang="en-US" altLang="zh-TW" dirty="0"/>
                        <a:t>Green 0</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76494559"/>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07545746"/>
                  </a:ext>
                </a:extLst>
              </a:tr>
              <a:tr h="717073">
                <a:tc rowSpan="2">
                  <a:txBody>
                    <a:bodyPr/>
                    <a:lstStyle/>
                    <a:p>
                      <a:pPr algn="ctr"/>
                      <a:r>
                        <a:rPr lang="en-US" altLang="zh-TW" dirty="0"/>
                        <a:t>Blue 8</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18954795"/>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07053646"/>
                  </a:ext>
                </a:extLst>
              </a:tr>
            </a:tbl>
          </a:graphicData>
        </a:graphic>
      </p:graphicFrame>
      <p:pic>
        <p:nvPicPr>
          <p:cNvPr id="13" name="圖片 12">
            <a:extLst>
              <a:ext uri="{FF2B5EF4-FFF2-40B4-BE49-F238E27FC236}">
                <a16:creationId xmlns:a16="http://schemas.microsoft.com/office/drawing/2014/main" id="{EB7CF036-DCBB-404C-8D15-821B02694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1145" y="3593350"/>
            <a:ext cx="1183315" cy="1183315"/>
          </a:xfrm>
          <a:prstGeom prst="rect">
            <a:avLst/>
          </a:prstGeom>
        </p:spPr>
      </p:pic>
      <p:pic>
        <p:nvPicPr>
          <p:cNvPr id="15" name="圖片 14">
            <a:extLst>
              <a:ext uri="{FF2B5EF4-FFF2-40B4-BE49-F238E27FC236}">
                <a16:creationId xmlns:a16="http://schemas.microsoft.com/office/drawing/2014/main" id="{C631288E-8CBD-433C-928D-AA362E464E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98786" y="4199984"/>
            <a:ext cx="563852" cy="632758"/>
          </a:xfrm>
          <a:prstGeom prst="rect">
            <a:avLst/>
          </a:prstGeom>
        </p:spPr>
      </p:pic>
      <p:pic>
        <p:nvPicPr>
          <p:cNvPr id="17" name="圖片 16">
            <a:extLst>
              <a:ext uri="{FF2B5EF4-FFF2-40B4-BE49-F238E27FC236}">
                <a16:creationId xmlns:a16="http://schemas.microsoft.com/office/drawing/2014/main" id="{477F6CD5-7A11-4C0B-AB5E-32AE5F2586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18761" y="4173133"/>
            <a:ext cx="689196" cy="686461"/>
          </a:xfrm>
          <a:prstGeom prst="rect">
            <a:avLst/>
          </a:prstGeom>
        </p:spPr>
      </p:pic>
      <p:pic>
        <p:nvPicPr>
          <p:cNvPr id="19" name="圖片 18">
            <a:extLst>
              <a:ext uri="{FF2B5EF4-FFF2-40B4-BE49-F238E27FC236}">
                <a16:creationId xmlns:a16="http://schemas.microsoft.com/office/drawing/2014/main" id="{DAFAA3C4-6735-417C-B2D3-024757B2751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05061" y="4189675"/>
            <a:ext cx="656539" cy="653376"/>
          </a:xfrm>
          <a:prstGeom prst="rect">
            <a:avLst/>
          </a:prstGeom>
        </p:spPr>
      </p:pic>
      <p:pic>
        <p:nvPicPr>
          <p:cNvPr id="21" name="圖片 20">
            <a:extLst>
              <a:ext uri="{FF2B5EF4-FFF2-40B4-BE49-F238E27FC236}">
                <a16:creationId xmlns:a16="http://schemas.microsoft.com/office/drawing/2014/main" id="{F87AF4E3-0724-4B1B-9F50-75F056DE130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5061" y="3475264"/>
            <a:ext cx="656539" cy="653376"/>
          </a:xfrm>
          <a:prstGeom prst="rect">
            <a:avLst/>
          </a:prstGeom>
        </p:spPr>
      </p:pic>
      <p:pic>
        <p:nvPicPr>
          <p:cNvPr id="23" name="圖片 22">
            <a:extLst>
              <a:ext uri="{FF2B5EF4-FFF2-40B4-BE49-F238E27FC236}">
                <a16:creationId xmlns:a16="http://schemas.microsoft.com/office/drawing/2014/main" id="{6FE6FA6A-5AE9-4521-BDD3-2B64BA04917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20357" y="3458722"/>
            <a:ext cx="689196" cy="686461"/>
          </a:xfrm>
          <a:prstGeom prst="rect">
            <a:avLst/>
          </a:prstGeom>
        </p:spPr>
      </p:pic>
      <p:pic>
        <p:nvPicPr>
          <p:cNvPr id="25" name="圖片 24">
            <a:extLst>
              <a:ext uri="{FF2B5EF4-FFF2-40B4-BE49-F238E27FC236}">
                <a16:creationId xmlns:a16="http://schemas.microsoft.com/office/drawing/2014/main" id="{7D95AE42-E722-493C-A3A9-18D17AB6A0E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697438" y="3484817"/>
            <a:ext cx="565200" cy="634271"/>
          </a:xfrm>
          <a:prstGeom prst="rect">
            <a:avLst/>
          </a:prstGeom>
        </p:spPr>
      </p:pic>
      <p:pic>
        <p:nvPicPr>
          <p:cNvPr id="27" name="圖片 26">
            <a:extLst>
              <a:ext uri="{FF2B5EF4-FFF2-40B4-BE49-F238E27FC236}">
                <a16:creationId xmlns:a16="http://schemas.microsoft.com/office/drawing/2014/main" id="{C262DF75-45F4-4ACC-9D57-CD7C37163AD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1146" y="2149726"/>
            <a:ext cx="1183315" cy="1183315"/>
          </a:xfrm>
          <a:prstGeom prst="rect">
            <a:avLst/>
          </a:prstGeom>
        </p:spPr>
      </p:pic>
      <p:pic>
        <p:nvPicPr>
          <p:cNvPr id="29" name="圖片 28">
            <a:extLst>
              <a:ext uri="{FF2B5EF4-FFF2-40B4-BE49-F238E27FC236}">
                <a16:creationId xmlns:a16="http://schemas.microsoft.com/office/drawing/2014/main" id="{EADDF64B-8EAF-439F-B8E4-DDE95EB2BA3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614824" y="2770206"/>
            <a:ext cx="655200" cy="652044"/>
          </a:xfrm>
          <a:prstGeom prst="rect">
            <a:avLst/>
          </a:prstGeom>
        </p:spPr>
      </p:pic>
      <p:pic>
        <p:nvPicPr>
          <p:cNvPr id="31" name="圖片 30">
            <a:extLst>
              <a:ext uri="{FF2B5EF4-FFF2-40B4-BE49-F238E27FC236}">
                <a16:creationId xmlns:a16="http://schemas.microsoft.com/office/drawing/2014/main" id="{59E4DC73-AF34-4EFD-B2A2-19BD65126D6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531716" y="2737379"/>
            <a:ext cx="687600" cy="684871"/>
          </a:xfrm>
          <a:prstGeom prst="rect">
            <a:avLst/>
          </a:prstGeom>
        </p:spPr>
      </p:pic>
      <p:pic>
        <p:nvPicPr>
          <p:cNvPr id="33" name="圖片 32">
            <a:extLst>
              <a:ext uri="{FF2B5EF4-FFF2-40B4-BE49-F238E27FC236}">
                <a16:creationId xmlns:a16="http://schemas.microsoft.com/office/drawing/2014/main" id="{74CBC905-298C-4F77-A155-BBC644F0E69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707201" y="2787979"/>
            <a:ext cx="565200" cy="634271"/>
          </a:xfrm>
          <a:prstGeom prst="rect">
            <a:avLst/>
          </a:prstGeom>
        </p:spPr>
      </p:pic>
      <p:pic>
        <p:nvPicPr>
          <p:cNvPr id="35" name="圖片 34">
            <a:extLst>
              <a:ext uri="{FF2B5EF4-FFF2-40B4-BE49-F238E27FC236}">
                <a16:creationId xmlns:a16="http://schemas.microsoft.com/office/drawing/2014/main" id="{D2192341-5002-4D21-A3B9-FEDDF010B219}"/>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614824" y="2033948"/>
            <a:ext cx="655200" cy="652044"/>
          </a:xfrm>
          <a:prstGeom prst="rect">
            <a:avLst/>
          </a:prstGeom>
        </p:spPr>
      </p:pic>
      <p:pic>
        <p:nvPicPr>
          <p:cNvPr id="37" name="圖片 36">
            <a:extLst>
              <a:ext uri="{FF2B5EF4-FFF2-40B4-BE49-F238E27FC236}">
                <a16:creationId xmlns:a16="http://schemas.microsoft.com/office/drawing/2014/main" id="{D05D0A21-169E-4E62-96BC-B2863B91B99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521953" y="2026685"/>
            <a:ext cx="687600" cy="684871"/>
          </a:xfrm>
          <a:prstGeom prst="rect">
            <a:avLst/>
          </a:prstGeom>
        </p:spPr>
      </p:pic>
      <p:pic>
        <p:nvPicPr>
          <p:cNvPr id="39" name="圖片 38">
            <a:extLst>
              <a:ext uri="{FF2B5EF4-FFF2-40B4-BE49-F238E27FC236}">
                <a16:creationId xmlns:a16="http://schemas.microsoft.com/office/drawing/2014/main" id="{763F8995-06EF-4CB1-BCB5-611C4A0F5FD1}"/>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705097" y="2050094"/>
            <a:ext cx="563852" cy="632758"/>
          </a:xfrm>
          <a:prstGeom prst="rect">
            <a:avLst/>
          </a:prstGeom>
        </p:spPr>
      </p:pic>
      <p:pic>
        <p:nvPicPr>
          <p:cNvPr id="41" name="圖片 40">
            <a:extLst>
              <a:ext uri="{FF2B5EF4-FFF2-40B4-BE49-F238E27FC236}">
                <a16:creationId xmlns:a16="http://schemas.microsoft.com/office/drawing/2014/main" id="{0837F190-D3E6-4CB4-BF0F-61806A73EA9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361145" y="5036974"/>
            <a:ext cx="1184400" cy="1184400"/>
          </a:xfrm>
          <a:prstGeom prst="rect">
            <a:avLst/>
          </a:prstGeom>
        </p:spPr>
      </p:pic>
      <p:pic>
        <p:nvPicPr>
          <p:cNvPr id="43" name="圖片 42">
            <a:extLst>
              <a:ext uri="{FF2B5EF4-FFF2-40B4-BE49-F238E27FC236}">
                <a16:creationId xmlns:a16="http://schemas.microsoft.com/office/drawing/2014/main" id="{B0B37860-4FE9-49C1-B421-0D916D31F3AE}"/>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5606400" y="4917912"/>
            <a:ext cx="655200" cy="652043"/>
          </a:xfrm>
          <a:prstGeom prst="rect">
            <a:avLst/>
          </a:prstGeom>
        </p:spPr>
      </p:pic>
      <p:pic>
        <p:nvPicPr>
          <p:cNvPr id="45" name="圖片 44">
            <a:extLst>
              <a:ext uri="{FF2B5EF4-FFF2-40B4-BE49-F238E27FC236}">
                <a16:creationId xmlns:a16="http://schemas.microsoft.com/office/drawing/2014/main" id="{454036A0-AFD7-4027-8393-80715F5EB620}"/>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7518761" y="4892611"/>
            <a:ext cx="687600" cy="684871"/>
          </a:xfrm>
          <a:prstGeom prst="rect">
            <a:avLst/>
          </a:prstGeom>
        </p:spPr>
      </p:pic>
      <p:pic>
        <p:nvPicPr>
          <p:cNvPr id="47" name="圖片 46">
            <a:extLst>
              <a:ext uri="{FF2B5EF4-FFF2-40B4-BE49-F238E27FC236}">
                <a16:creationId xmlns:a16="http://schemas.microsoft.com/office/drawing/2014/main" id="{3AE45CD3-77CF-4F89-AEC1-E75D363C1EAC}"/>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9705097" y="5625843"/>
            <a:ext cx="565200" cy="634271"/>
          </a:xfrm>
          <a:prstGeom prst="rect">
            <a:avLst/>
          </a:prstGeom>
        </p:spPr>
      </p:pic>
      <p:pic>
        <p:nvPicPr>
          <p:cNvPr id="49" name="圖片 48">
            <a:extLst>
              <a:ext uri="{FF2B5EF4-FFF2-40B4-BE49-F238E27FC236}">
                <a16:creationId xmlns:a16="http://schemas.microsoft.com/office/drawing/2014/main" id="{A2CCB70B-BF99-4A8D-91A1-BCB0D956EEF1}"/>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9697438" y="4917912"/>
            <a:ext cx="565200" cy="634271"/>
          </a:xfrm>
          <a:prstGeom prst="rect">
            <a:avLst/>
          </a:prstGeom>
        </p:spPr>
      </p:pic>
      <p:pic>
        <p:nvPicPr>
          <p:cNvPr id="51" name="圖片 50">
            <a:extLst>
              <a:ext uri="{FF2B5EF4-FFF2-40B4-BE49-F238E27FC236}">
                <a16:creationId xmlns:a16="http://schemas.microsoft.com/office/drawing/2014/main" id="{FEBBCDE4-ED0B-470F-9C24-88808AB7FE55}"/>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7518761" y="5600543"/>
            <a:ext cx="687600" cy="684871"/>
          </a:xfrm>
          <a:prstGeom prst="rect">
            <a:avLst/>
          </a:prstGeom>
        </p:spPr>
      </p:pic>
      <p:pic>
        <p:nvPicPr>
          <p:cNvPr id="53" name="圖片 52">
            <a:extLst>
              <a:ext uri="{FF2B5EF4-FFF2-40B4-BE49-F238E27FC236}">
                <a16:creationId xmlns:a16="http://schemas.microsoft.com/office/drawing/2014/main" id="{284C2A65-A65D-45A1-B527-5F866426A36D}"/>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5597354" y="5616956"/>
            <a:ext cx="655200" cy="652044"/>
          </a:xfrm>
          <a:prstGeom prst="rect">
            <a:avLst/>
          </a:prstGeom>
        </p:spPr>
      </p:pic>
    </p:spTree>
    <p:extLst>
      <p:ext uri="{BB962C8B-B14F-4D97-AF65-F5344CB8AC3E}">
        <p14:creationId xmlns:p14="http://schemas.microsoft.com/office/powerpoint/2010/main" val="31694201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3C9A27A-00BD-4767-956C-8FDD03E6F820}"/>
              </a:ext>
            </a:extLst>
          </p:cNvPr>
          <p:cNvSpPr>
            <a:spLocks noGrp="1"/>
          </p:cNvSpPr>
          <p:nvPr>
            <p:ph type="sldNum" sz="quarter" idx="12"/>
          </p:nvPr>
        </p:nvSpPr>
        <p:spPr/>
        <p:txBody>
          <a:bodyPr/>
          <a:lstStyle/>
          <a:p>
            <a:fld id="{E5C60907-9731-46B4-A33D-FDF5DC3BFF3C}" type="slidenum">
              <a:rPr lang="zh-TW" altLang="en-US" smtClean="0"/>
              <a:t>66</a:t>
            </a:fld>
            <a:endParaRPr lang="zh-TW" altLang="en-US"/>
          </a:p>
        </p:txBody>
      </p:sp>
      <p:sp>
        <p:nvSpPr>
          <p:cNvPr id="9" name="文字方塊 8">
            <a:extLst>
              <a:ext uri="{FF2B5EF4-FFF2-40B4-BE49-F238E27FC236}">
                <a16:creationId xmlns:a16="http://schemas.microsoft.com/office/drawing/2014/main" id="{F20F44D5-082E-4F60-ACE1-74FE486504EB}"/>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graphicFrame>
        <p:nvGraphicFramePr>
          <p:cNvPr id="8" name="表格 11">
            <a:extLst>
              <a:ext uri="{FF2B5EF4-FFF2-40B4-BE49-F238E27FC236}">
                <a16:creationId xmlns:a16="http://schemas.microsoft.com/office/drawing/2014/main" id="{F48CB2D5-8256-441B-963C-C0743EDA15CD}"/>
              </a:ext>
            </a:extLst>
          </p:cNvPr>
          <p:cNvGraphicFramePr>
            <a:graphicFrameLocks noGrp="1"/>
          </p:cNvGraphicFramePr>
          <p:nvPr>
            <p:extLst>
              <p:ext uri="{D42A27DB-BD31-4B8C-83A1-F6EECF244321}">
                <p14:modId xmlns:p14="http://schemas.microsoft.com/office/powerpoint/2010/main" val="956761803"/>
              </p:ext>
            </p:extLst>
          </p:nvPr>
        </p:nvGraphicFramePr>
        <p:xfrm>
          <a:off x="1765298" y="1040902"/>
          <a:ext cx="9199882" cy="5263704"/>
        </p:xfrm>
        <a:graphic>
          <a:graphicData uri="http://schemas.openxmlformats.org/drawingml/2006/table">
            <a:tbl>
              <a:tblPr firstRow="1" bandRow="1">
                <a:tableStyleId>{5C22544A-7EE6-4342-B048-85BDC9FD1C3A}</a:tableStyleId>
              </a:tblPr>
              <a:tblGrid>
                <a:gridCol w="1260260">
                  <a:extLst>
                    <a:ext uri="{9D8B030D-6E8A-4147-A177-3AD203B41FA5}">
                      <a16:colId xmlns:a16="http://schemas.microsoft.com/office/drawing/2014/main" val="3704220725"/>
                    </a:ext>
                  </a:extLst>
                </a:gridCol>
                <a:gridCol w="1923263">
                  <a:extLst>
                    <a:ext uri="{9D8B030D-6E8A-4147-A177-3AD203B41FA5}">
                      <a16:colId xmlns:a16="http://schemas.microsoft.com/office/drawing/2014/main" val="1705646927"/>
                    </a:ext>
                  </a:extLst>
                </a:gridCol>
                <a:gridCol w="2005453">
                  <a:extLst>
                    <a:ext uri="{9D8B030D-6E8A-4147-A177-3AD203B41FA5}">
                      <a16:colId xmlns:a16="http://schemas.microsoft.com/office/drawing/2014/main" val="1473462380"/>
                    </a:ext>
                  </a:extLst>
                </a:gridCol>
                <a:gridCol w="2005453">
                  <a:extLst>
                    <a:ext uri="{9D8B030D-6E8A-4147-A177-3AD203B41FA5}">
                      <a16:colId xmlns:a16="http://schemas.microsoft.com/office/drawing/2014/main" val="2065488140"/>
                    </a:ext>
                  </a:extLst>
                </a:gridCol>
                <a:gridCol w="2005453">
                  <a:extLst>
                    <a:ext uri="{9D8B030D-6E8A-4147-A177-3AD203B41FA5}">
                      <a16:colId xmlns:a16="http://schemas.microsoft.com/office/drawing/2014/main" val="3548227890"/>
                    </a:ext>
                  </a:extLst>
                </a:gridCol>
              </a:tblGrid>
              <a:tr h="480633">
                <a:tc rowSpan="2">
                  <a:txBody>
                    <a:bodyPr/>
                    <a:lstStyle/>
                    <a:p>
                      <a:pPr algn="ctr"/>
                      <a:r>
                        <a:rPr lang="en-US" altLang="zh-TW" dirty="0"/>
                        <a:t>Label</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US" altLang="zh-TW" dirty="0"/>
                        <a:t>Input</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dirty="0"/>
                        <a:t>RM-CI-Color-0</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RM-CI-Color-1</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RM-CI-Color-2</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54695060"/>
                  </a:ext>
                </a:extLst>
              </a:tr>
              <a:tr h="480633">
                <a:tc vMerge="1">
                  <a:txBody>
                    <a:bodyPr/>
                    <a:lstStyle/>
                    <a:p>
                      <a:endParaRPr lang="zh-TW" altLang="en-US" dirty="0"/>
                    </a:p>
                  </a:txBody>
                  <a:tcPr/>
                </a:tc>
                <a:tc vMerge="1">
                  <a:txBody>
                    <a:bodyPr/>
                    <a:lstStyle/>
                    <a:p>
                      <a:endParaRPr lang="zh-TW" altLang="en-US" dirty="0"/>
                    </a:p>
                  </a:txBody>
                  <a:tcPr/>
                </a:tc>
                <a:tc>
                  <a:txBody>
                    <a:bodyPr/>
                    <a:lstStyle/>
                    <a:p>
                      <a:pPr algn="ctr"/>
                      <a:r>
                        <a:rPr lang="en-US" altLang="zh-TW" sz="1800" b="1" kern="1200" dirty="0">
                          <a:solidFill>
                            <a:schemeClr val="lt1"/>
                          </a:solidFill>
                          <a:latin typeface="+mn-lt"/>
                          <a:ea typeface="+mn-ea"/>
                          <a:cs typeface="+mn-cs"/>
                        </a:rPr>
                        <a:t>RM-CI-Gray-0</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RM-CI-Gray-1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RM-CI-Gray-2</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1254310650"/>
                  </a:ext>
                </a:extLst>
              </a:tr>
              <a:tr h="717073">
                <a:tc rowSpan="2">
                  <a:txBody>
                    <a:bodyPr/>
                    <a:lstStyle/>
                    <a:p>
                      <a:pPr algn="ctr"/>
                      <a:r>
                        <a:rPr lang="en-US" altLang="zh-TW" dirty="0"/>
                        <a:t>Red 6</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15371549"/>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7602134"/>
                  </a:ext>
                </a:extLst>
              </a:tr>
              <a:tr h="717073">
                <a:tc rowSpan="2">
                  <a:txBody>
                    <a:bodyPr/>
                    <a:lstStyle/>
                    <a:p>
                      <a:pPr algn="ctr"/>
                      <a:r>
                        <a:rPr lang="en-US" altLang="zh-TW" dirty="0"/>
                        <a:t>Green 7</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76494559"/>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07545746"/>
                  </a:ext>
                </a:extLst>
              </a:tr>
              <a:tr h="717073">
                <a:tc rowSpan="2">
                  <a:txBody>
                    <a:bodyPr/>
                    <a:lstStyle/>
                    <a:p>
                      <a:pPr algn="ctr"/>
                      <a:r>
                        <a:rPr lang="en-US" altLang="zh-TW" dirty="0"/>
                        <a:t>Blue 4</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18954795"/>
                  </a:ext>
                </a:extLst>
              </a:tr>
              <a:tr h="717073">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07053646"/>
                  </a:ext>
                </a:extLst>
              </a:tr>
            </a:tbl>
          </a:graphicData>
        </a:graphic>
      </p:graphicFrame>
      <p:pic>
        <p:nvPicPr>
          <p:cNvPr id="3" name="圖片 2">
            <a:extLst>
              <a:ext uri="{FF2B5EF4-FFF2-40B4-BE49-F238E27FC236}">
                <a16:creationId xmlns:a16="http://schemas.microsoft.com/office/drawing/2014/main" id="{A650963D-AB86-464F-BC5B-0E166C536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2589" y="2102103"/>
            <a:ext cx="1229411" cy="1229411"/>
          </a:xfrm>
          <a:prstGeom prst="rect">
            <a:avLst/>
          </a:prstGeom>
        </p:spPr>
      </p:pic>
      <p:pic>
        <p:nvPicPr>
          <p:cNvPr id="12" name="圖片 11">
            <a:extLst>
              <a:ext uri="{FF2B5EF4-FFF2-40B4-BE49-F238E27FC236}">
                <a16:creationId xmlns:a16="http://schemas.microsoft.com/office/drawing/2014/main" id="{15F727D1-CB0A-4F93-9B9D-14EDE7B833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10651" y="2774159"/>
            <a:ext cx="565200" cy="634271"/>
          </a:xfrm>
          <a:prstGeom prst="rect">
            <a:avLst/>
          </a:prstGeom>
        </p:spPr>
      </p:pic>
      <p:pic>
        <p:nvPicPr>
          <p:cNvPr id="14" name="圖片 13">
            <a:extLst>
              <a:ext uri="{FF2B5EF4-FFF2-40B4-BE49-F238E27FC236}">
                <a16:creationId xmlns:a16="http://schemas.microsoft.com/office/drawing/2014/main" id="{FD4CF97E-E2FA-49D2-8F66-2CA565D8CF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22476" y="2747538"/>
            <a:ext cx="684761" cy="682043"/>
          </a:xfrm>
          <a:prstGeom prst="rect">
            <a:avLst/>
          </a:prstGeom>
        </p:spPr>
      </p:pic>
      <p:pic>
        <p:nvPicPr>
          <p:cNvPr id="16" name="圖片 15">
            <a:extLst>
              <a:ext uri="{FF2B5EF4-FFF2-40B4-BE49-F238E27FC236}">
                <a16:creationId xmlns:a16="http://schemas.microsoft.com/office/drawing/2014/main" id="{8E5ED20E-B04B-49CA-B4FB-DEC05E9A3C4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35676" y="2747538"/>
            <a:ext cx="684761" cy="681462"/>
          </a:xfrm>
          <a:prstGeom prst="rect">
            <a:avLst/>
          </a:prstGeom>
        </p:spPr>
      </p:pic>
      <p:pic>
        <p:nvPicPr>
          <p:cNvPr id="18" name="圖片 17">
            <a:extLst>
              <a:ext uri="{FF2B5EF4-FFF2-40B4-BE49-F238E27FC236}">
                <a16:creationId xmlns:a16="http://schemas.microsoft.com/office/drawing/2014/main" id="{FE3C8056-43FF-4941-ACA7-5F49B13B327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35676" y="2007904"/>
            <a:ext cx="684761" cy="681462"/>
          </a:xfrm>
          <a:prstGeom prst="rect">
            <a:avLst/>
          </a:prstGeom>
        </p:spPr>
      </p:pic>
      <p:pic>
        <p:nvPicPr>
          <p:cNvPr id="20" name="圖片 19">
            <a:extLst>
              <a:ext uri="{FF2B5EF4-FFF2-40B4-BE49-F238E27FC236}">
                <a16:creationId xmlns:a16="http://schemas.microsoft.com/office/drawing/2014/main" id="{24E4D5AE-828E-4BFE-B79C-7F8B445BD84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22476" y="2008081"/>
            <a:ext cx="684000" cy="681285"/>
          </a:xfrm>
          <a:prstGeom prst="rect">
            <a:avLst/>
          </a:prstGeom>
        </p:spPr>
      </p:pic>
      <p:pic>
        <p:nvPicPr>
          <p:cNvPr id="22" name="圖片 21">
            <a:extLst>
              <a:ext uri="{FF2B5EF4-FFF2-40B4-BE49-F238E27FC236}">
                <a16:creationId xmlns:a16="http://schemas.microsoft.com/office/drawing/2014/main" id="{D9F8E9B4-6E84-43D6-845F-7E6FF7AF4EF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10651" y="2031499"/>
            <a:ext cx="565200" cy="634271"/>
          </a:xfrm>
          <a:prstGeom prst="rect">
            <a:avLst/>
          </a:prstGeom>
        </p:spPr>
      </p:pic>
      <p:pic>
        <p:nvPicPr>
          <p:cNvPr id="24" name="圖片 23">
            <a:extLst>
              <a:ext uri="{FF2B5EF4-FFF2-40B4-BE49-F238E27FC236}">
                <a16:creationId xmlns:a16="http://schemas.microsoft.com/office/drawing/2014/main" id="{8B1F465D-7701-486F-B3CB-88E71959781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40800" y="3451472"/>
            <a:ext cx="1231200" cy="1397578"/>
          </a:xfrm>
          <a:prstGeom prst="rect">
            <a:avLst/>
          </a:prstGeom>
        </p:spPr>
      </p:pic>
      <p:pic>
        <p:nvPicPr>
          <p:cNvPr id="26" name="圖片 25">
            <a:extLst>
              <a:ext uri="{FF2B5EF4-FFF2-40B4-BE49-F238E27FC236}">
                <a16:creationId xmlns:a16="http://schemas.microsoft.com/office/drawing/2014/main" id="{035B0ECB-A423-4356-BC98-AA08D67D829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535676" y="4168345"/>
            <a:ext cx="684000" cy="680705"/>
          </a:xfrm>
          <a:prstGeom prst="rect">
            <a:avLst/>
          </a:prstGeom>
        </p:spPr>
      </p:pic>
      <p:pic>
        <p:nvPicPr>
          <p:cNvPr id="28" name="圖片 27">
            <a:extLst>
              <a:ext uri="{FF2B5EF4-FFF2-40B4-BE49-F238E27FC236}">
                <a16:creationId xmlns:a16="http://schemas.microsoft.com/office/drawing/2014/main" id="{DDEDB159-CB46-4CCA-83CE-BCDEA44564C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522476" y="4168054"/>
            <a:ext cx="684000" cy="681286"/>
          </a:xfrm>
          <a:prstGeom prst="rect">
            <a:avLst/>
          </a:prstGeom>
        </p:spPr>
      </p:pic>
      <p:pic>
        <p:nvPicPr>
          <p:cNvPr id="30" name="圖片 29">
            <a:extLst>
              <a:ext uri="{FF2B5EF4-FFF2-40B4-BE49-F238E27FC236}">
                <a16:creationId xmlns:a16="http://schemas.microsoft.com/office/drawing/2014/main" id="{BD9C2F4A-6AA0-4012-A93F-E1E8120349EC}"/>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710651" y="4214779"/>
            <a:ext cx="565200" cy="634271"/>
          </a:xfrm>
          <a:prstGeom prst="rect">
            <a:avLst/>
          </a:prstGeom>
        </p:spPr>
      </p:pic>
      <p:pic>
        <p:nvPicPr>
          <p:cNvPr id="32" name="圖片 31">
            <a:extLst>
              <a:ext uri="{FF2B5EF4-FFF2-40B4-BE49-F238E27FC236}">
                <a16:creationId xmlns:a16="http://schemas.microsoft.com/office/drawing/2014/main" id="{50A0A3E0-FCA2-4D80-9281-B8A296525E0F}"/>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535675" y="3460011"/>
            <a:ext cx="684001" cy="680705"/>
          </a:xfrm>
          <a:prstGeom prst="rect">
            <a:avLst/>
          </a:prstGeom>
        </p:spPr>
      </p:pic>
      <p:pic>
        <p:nvPicPr>
          <p:cNvPr id="34" name="圖片 33">
            <a:extLst>
              <a:ext uri="{FF2B5EF4-FFF2-40B4-BE49-F238E27FC236}">
                <a16:creationId xmlns:a16="http://schemas.microsoft.com/office/drawing/2014/main" id="{AFB5A210-AB39-472A-BEC1-A937F723A031}"/>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522476" y="3458174"/>
            <a:ext cx="684000" cy="681286"/>
          </a:xfrm>
          <a:prstGeom prst="rect">
            <a:avLst/>
          </a:prstGeom>
        </p:spPr>
      </p:pic>
      <p:pic>
        <p:nvPicPr>
          <p:cNvPr id="36" name="圖片 35">
            <a:extLst>
              <a:ext uri="{FF2B5EF4-FFF2-40B4-BE49-F238E27FC236}">
                <a16:creationId xmlns:a16="http://schemas.microsoft.com/office/drawing/2014/main" id="{17A1D29B-FE36-467D-9BB0-FE318EB41B33}"/>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710651" y="3481681"/>
            <a:ext cx="565200" cy="634271"/>
          </a:xfrm>
          <a:prstGeom prst="rect">
            <a:avLst/>
          </a:prstGeom>
        </p:spPr>
      </p:pic>
      <p:pic>
        <p:nvPicPr>
          <p:cNvPr id="38" name="圖片 37">
            <a:extLst>
              <a:ext uri="{FF2B5EF4-FFF2-40B4-BE49-F238E27FC236}">
                <a16:creationId xmlns:a16="http://schemas.microsoft.com/office/drawing/2014/main" id="{9B5DE26C-2708-4932-97F4-230B65445BF3}"/>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340800" y="4969008"/>
            <a:ext cx="1231200" cy="1231200"/>
          </a:xfrm>
          <a:prstGeom prst="rect">
            <a:avLst/>
          </a:prstGeom>
        </p:spPr>
      </p:pic>
      <p:pic>
        <p:nvPicPr>
          <p:cNvPr id="40" name="圖片 39">
            <a:extLst>
              <a:ext uri="{FF2B5EF4-FFF2-40B4-BE49-F238E27FC236}">
                <a16:creationId xmlns:a16="http://schemas.microsoft.com/office/drawing/2014/main" id="{1E46DC3A-E06B-460A-9B81-671D0CE2E912}"/>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5535676" y="4896122"/>
            <a:ext cx="684000" cy="680705"/>
          </a:xfrm>
          <a:prstGeom prst="rect">
            <a:avLst/>
          </a:prstGeom>
        </p:spPr>
      </p:pic>
      <p:pic>
        <p:nvPicPr>
          <p:cNvPr id="44" name="圖片 43">
            <a:extLst>
              <a:ext uri="{FF2B5EF4-FFF2-40B4-BE49-F238E27FC236}">
                <a16:creationId xmlns:a16="http://schemas.microsoft.com/office/drawing/2014/main" id="{B8C114DC-9C26-42AD-AEE7-BACE09CF0A3F}"/>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7522476" y="4895541"/>
            <a:ext cx="684000" cy="681286"/>
          </a:xfrm>
          <a:prstGeom prst="rect">
            <a:avLst/>
          </a:prstGeom>
        </p:spPr>
      </p:pic>
      <p:pic>
        <p:nvPicPr>
          <p:cNvPr id="46" name="圖片 45">
            <a:extLst>
              <a:ext uri="{FF2B5EF4-FFF2-40B4-BE49-F238E27FC236}">
                <a16:creationId xmlns:a16="http://schemas.microsoft.com/office/drawing/2014/main" id="{8D325946-0C4F-4890-B178-ACCBE638B64E}"/>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9710651" y="4919048"/>
            <a:ext cx="565200" cy="634271"/>
          </a:xfrm>
          <a:prstGeom prst="rect">
            <a:avLst/>
          </a:prstGeom>
        </p:spPr>
      </p:pic>
      <p:pic>
        <p:nvPicPr>
          <p:cNvPr id="48" name="圖片 47">
            <a:extLst>
              <a:ext uri="{FF2B5EF4-FFF2-40B4-BE49-F238E27FC236}">
                <a16:creationId xmlns:a16="http://schemas.microsoft.com/office/drawing/2014/main" id="{BA019167-905A-4105-8E56-544E0D52D6AF}"/>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5535675" y="5625587"/>
            <a:ext cx="684001" cy="680706"/>
          </a:xfrm>
          <a:prstGeom prst="rect">
            <a:avLst/>
          </a:prstGeom>
        </p:spPr>
      </p:pic>
      <p:pic>
        <p:nvPicPr>
          <p:cNvPr id="50" name="圖片 49">
            <a:extLst>
              <a:ext uri="{FF2B5EF4-FFF2-40B4-BE49-F238E27FC236}">
                <a16:creationId xmlns:a16="http://schemas.microsoft.com/office/drawing/2014/main" id="{CA7707F2-F4C8-44D8-AB98-C9A166BB2F7E}"/>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7522476" y="5600073"/>
            <a:ext cx="684000" cy="681286"/>
          </a:xfrm>
          <a:prstGeom prst="rect">
            <a:avLst/>
          </a:prstGeom>
        </p:spPr>
      </p:pic>
      <p:pic>
        <p:nvPicPr>
          <p:cNvPr id="52" name="圖片 51">
            <a:extLst>
              <a:ext uri="{FF2B5EF4-FFF2-40B4-BE49-F238E27FC236}">
                <a16:creationId xmlns:a16="http://schemas.microsoft.com/office/drawing/2014/main" id="{674BF8C6-2B48-41C9-968C-569BCD522941}"/>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9710651" y="5600537"/>
            <a:ext cx="565200" cy="634271"/>
          </a:xfrm>
          <a:prstGeom prst="rect">
            <a:avLst/>
          </a:prstGeom>
        </p:spPr>
      </p:pic>
    </p:spTree>
    <p:extLst>
      <p:ext uri="{BB962C8B-B14F-4D97-AF65-F5344CB8AC3E}">
        <p14:creationId xmlns:p14="http://schemas.microsoft.com/office/powerpoint/2010/main" val="390067120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134CE35C-DC55-4D72-8535-183493F8EAFD}"/>
              </a:ext>
            </a:extLst>
          </p:cNvPr>
          <p:cNvSpPr>
            <a:spLocks noGrp="1"/>
          </p:cNvSpPr>
          <p:nvPr>
            <p:ph type="sldNum" sz="quarter" idx="12"/>
          </p:nvPr>
        </p:nvSpPr>
        <p:spPr/>
        <p:txBody>
          <a:bodyPr/>
          <a:lstStyle/>
          <a:p>
            <a:fld id="{E5C60907-9731-46B4-A33D-FDF5DC3BFF3C}" type="slidenum">
              <a:rPr lang="zh-TW" altLang="en-US" smtClean="0"/>
              <a:t>67</a:t>
            </a:fld>
            <a:endParaRPr lang="zh-TW" altLang="en-US"/>
          </a:p>
        </p:txBody>
      </p:sp>
      <p:sp>
        <p:nvSpPr>
          <p:cNvPr id="7" name="文字方塊 6">
            <a:extLst>
              <a:ext uri="{FF2B5EF4-FFF2-40B4-BE49-F238E27FC236}">
                <a16:creationId xmlns:a16="http://schemas.microsoft.com/office/drawing/2014/main" id="{E6727077-338C-4889-A608-55D4500538F1}"/>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pic>
        <p:nvPicPr>
          <p:cNvPr id="8" name="圖片 7">
            <a:extLst>
              <a:ext uri="{FF2B5EF4-FFF2-40B4-BE49-F238E27FC236}">
                <a16:creationId xmlns:a16="http://schemas.microsoft.com/office/drawing/2014/main" id="{75832A2A-5960-4BFC-BECF-6600D0E292A9}"/>
              </a:ext>
            </a:extLst>
          </p:cNvPr>
          <p:cNvPicPr>
            <a:picLocks noChangeAspect="1"/>
          </p:cNvPicPr>
          <p:nvPr/>
        </p:nvPicPr>
        <p:blipFill rotWithShape="1">
          <a:blip r:embed="rId2"/>
          <a:srcRect t="129" b="-576"/>
          <a:stretch/>
        </p:blipFill>
        <p:spPr>
          <a:xfrm>
            <a:off x="3445899" y="1023095"/>
            <a:ext cx="2899616" cy="5440333"/>
          </a:xfrm>
          <a:prstGeom prst="rect">
            <a:avLst/>
          </a:prstGeom>
        </p:spPr>
      </p:pic>
      <p:pic>
        <p:nvPicPr>
          <p:cNvPr id="10" name="圖片 9">
            <a:extLst>
              <a:ext uri="{FF2B5EF4-FFF2-40B4-BE49-F238E27FC236}">
                <a16:creationId xmlns:a16="http://schemas.microsoft.com/office/drawing/2014/main" id="{C8EFD9C7-C27E-44EA-853B-3EB1CFCF0807}"/>
              </a:ext>
            </a:extLst>
          </p:cNvPr>
          <p:cNvPicPr>
            <a:picLocks noChangeAspect="1"/>
          </p:cNvPicPr>
          <p:nvPr/>
        </p:nvPicPr>
        <p:blipFill>
          <a:blip r:embed="rId3"/>
          <a:stretch>
            <a:fillRect/>
          </a:stretch>
        </p:blipFill>
        <p:spPr>
          <a:xfrm>
            <a:off x="6514868" y="955157"/>
            <a:ext cx="2899616" cy="5440334"/>
          </a:xfrm>
          <a:prstGeom prst="rect">
            <a:avLst/>
          </a:prstGeom>
        </p:spPr>
      </p:pic>
      <p:pic>
        <p:nvPicPr>
          <p:cNvPr id="5" name="圖片 4">
            <a:extLst>
              <a:ext uri="{FF2B5EF4-FFF2-40B4-BE49-F238E27FC236}">
                <a16:creationId xmlns:a16="http://schemas.microsoft.com/office/drawing/2014/main" id="{42EF85CA-8E78-4FAE-ACC7-55EC2B696910}"/>
              </a:ext>
            </a:extLst>
          </p:cNvPr>
          <p:cNvPicPr>
            <a:picLocks noChangeAspect="1"/>
          </p:cNvPicPr>
          <p:nvPr/>
        </p:nvPicPr>
        <p:blipFill>
          <a:blip r:embed="rId4"/>
          <a:stretch>
            <a:fillRect/>
          </a:stretch>
        </p:blipFill>
        <p:spPr>
          <a:xfrm>
            <a:off x="9583836" y="979094"/>
            <a:ext cx="2608164" cy="531794"/>
          </a:xfrm>
          <a:prstGeom prst="rect">
            <a:avLst/>
          </a:prstGeom>
        </p:spPr>
      </p:pic>
      <p:pic>
        <p:nvPicPr>
          <p:cNvPr id="3" name="圖片 2">
            <a:extLst>
              <a:ext uri="{FF2B5EF4-FFF2-40B4-BE49-F238E27FC236}">
                <a16:creationId xmlns:a16="http://schemas.microsoft.com/office/drawing/2014/main" id="{1A115AC2-B058-4D49-A1C4-05AA2C7791AD}"/>
              </a:ext>
            </a:extLst>
          </p:cNvPr>
          <p:cNvPicPr>
            <a:picLocks noChangeAspect="1"/>
          </p:cNvPicPr>
          <p:nvPr/>
        </p:nvPicPr>
        <p:blipFill rotWithShape="1">
          <a:blip r:embed="rId5"/>
          <a:srcRect l="9" r="9"/>
          <a:stretch/>
        </p:blipFill>
        <p:spPr>
          <a:xfrm>
            <a:off x="439030" y="979094"/>
            <a:ext cx="2837516" cy="5422525"/>
          </a:xfrm>
          <a:prstGeom prst="rect">
            <a:avLst/>
          </a:prstGeom>
        </p:spPr>
      </p:pic>
    </p:spTree>
    <p:extLst>
      <p:ext uri="{BB962C8B-B14F-4D97-AF65-F5344CB8AC3E}">
        <p14:creationId xmlns:p14="http://schemas.microsoft.com/office/powerpoint/2010/main" val="130850555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E6727077-338C-4889-A608-55D4500538F1}"/>
              </a:ext>
            </a:extLst>
          </p:cNvPr>
          <p:cNvSpPr txBox="1"/>
          <p:nvPr/>
        </p:nvSpPr>
        <p:spPr>
          <a:xfrm>
            <a:off x="3464509" y="394571"/>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latin typeface="標楷體" panose="03000509000000000000" pitchFamily="65" charset="-120"/>
                <a:ea typeface="標楷體" panose="03000509000000000000" pitchFamily="65" charset="-120"/>
              </a:rPr>
              <a:t>可解釋性圖片</a:t>
            </a:r>
            <a:endParaRPr lang="en-US" altLang="zh-TW" sz="3600" dirty="0">
              <a:latin typeface="標楷體" panose="03000509000000000000" pitchFamily="65" charset="-120"/>
              <a:ea typeface="標楷體" panose="03000509000000000000" pitchFamily="65" charset="-120"/>
            </a:endParaRPr>
          </a:p>
        </p:txBody>
      </p:sp>
      <p:pic>
        <p:nvPicPr>
          <p:cNvPr id="6" name="圖片 5">
            <a:extLst>
              <a:ext uri="{FF2B5EF4-FFF2-40B4-BE49-F238E27FC236}">
                <a16:creationId xmlns:a16="http://schemas.microsoft.com/office/drawing/2014/main" id="{8390FEE0-B6BA-419E-B419-23F0D695AB47}"/>
              </a:ext>
            </a:extLst>
          </p:cNvPr>
          <p:cNvPicPr>
            <a:picLocks noChangeAspect="1"/>
          </p:cNvPicPr>
          <p:nvPr/>
        </p:nvPicPr>
        <p:blipFill>
          <a:blip r:embed="rId2"/>
          <a:stretch>
            <a:fillRect/>
          </a:stretch>
        </p:blipFill>
        <p:spPr>
          <a:xfrm>
            <a:off x="720087" y="818916"/>
            <a:ext cx="2868499" cy="5500767"/>
          </a:xfrm>
          <a:prstGeom prst="rect">
            <a:avLst/>
          </a:prstGeom>
        </p:spPr>
      </p:pic>
      <p:pic>
        <p:nvPicPr>
          <p:cNvPr id="11" name="圖片 10">
            <a:extLst>
              <a:ext uri="{FF2B5EF4-FFF2-40B4-BE49-F238E27FC236}">
                <a16:creationId xmlns:a16="http://schemas.microsoft.com/office/drawing/2014/main" id="{0B24E79C-840F-4A41-B07A-81BC9629BBA8}"/>
              </a:ext>
            </a:extLst>
          </p:cNvPr>
          <p:cNvPicPr>
            <a:picLocks noChangeAspect="1"/>
          </p:cNvPicPr>
          <p:nvPr/>
        </p:nvPicPr>
        <p:blipFill>
          <a:blip r:embed="rId3"/>
          <a:stretch>
            <a:fillRect/>
          </a:stretch>
        </p:blipFill>
        <p:spPr>
          <a:xfrm>
            <a:off x="3683939" y="1040901"/>
            <a:ext cx="2868499" cy="5278782"/>
          </a:xfrm>
          <a:prstGeom prst="rect">
            <a:avLst/>
          </a:prstGeom>
        </p:spPr>
      </p:pic>
      <p:pic>
        <p:nvPicPr>
          <p:cNvPr id="13" name="圖片 12">
            <a:extLst>
              <a:ext uri="{FF2B5EF4-FFF2-40B4-BE49-F238E27FC236}">
                <a16:creationId xmlns:a16="http://schemas.microsoft.com/office/drawing/2014/main" id="{1659C8EC-9BDA-4AAB-BB36-FC6FF6D98880}"/>
              </a:ext>
            </a:extLst>
          </p:cNvPr>
          <p:cNvPicPr>
            <a:picLocks noChangeAspect="1"/>
          </p:cNvPicPr>
          <p:nvPr/>
        </p:nvPicPr>
        <p:blipFill>
          <a:blip r:embed="rId4"/>
          <a:stretch>
            <a:fillRect/>
          </a:stretch>
        </p:blipFill>
        <p:spPr>
          <a:xfrm>
            <a:off x="6647791" y="1040901"/>
            <a:ext cx="2806676" cy="5278781"/>
          </a:xfrm>
          <a:prstGeom prst="rect">
            <a:avLst/>
          </a:prstGeom>
        </p:spPr>
      </p:pic>
      <p:pic>
        <p:nvPicPr>
          <p:cNvPr id="15" name="圖片 14">
            <a:extLst>
              <a:ext uri="{FF2B5EF4-FFF2-40B4-BE49-F238E27FC236}">
                <a16:creationId xmlns:a16="http://schemas.microsoft.com/office/drawing/2014/main" id="{E6297292-981D-47F1-B302-AF84C8709DCF}"/>
              </a:ext>
            </a:extLst>
          </p:cNvPr>
          <p:cNvPicPr>
            <a:picLocks noChangeAspect="1"/>
          </p:cNvPicPr>
          <p:nvPr/>
        </p:nvPicPr>
        <p:blipFill>
          <a:blip r:embed="rId5"/>
          <a:stretch>
            <a:fillRect/>
          </a:stretch>
        </p:blipFill>
        <p:spPr>
          <a:xfrm>
            <a:off x="9536770" y="1040901"/>
            <a:ext cx="2655230" cy="529661"/>
          </a:xfrm>
          <a:prstGeom prst="rect">
            <a:avLst/>
          </a:prstGeom>
        </p:spPr>
      </p:pic>
    </p:spTree>
    <p:extLst>
      <p:ext uri="{BB962C8B-B14F-4D97-AF65-F5344CB8AC3E}">
        <p14:creationId xmlns:p14="http://schemas.microsoft.com/office/powerpoint/2010/main" val="200341593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69</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953609" y="643622"/>
            <a:ext cx="6697737" cy="5570756"/>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實驗設計與結果</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資料集介紹</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實驗設計</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實驗結果</a:t>
            </a:r>
            <a:endParaRPr lang="en-US" altLang="zh-TW" sz="2400" dirty="0">
              <a:solidFill>
                <a:schemeClr val="bg1">
                  <a:lumMod val="75000"/>
                </a:schemeClr>
              </a:solidFill>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實驗分析</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solidFill>
                  <a:srgbClr val="000000"/>
                </a:solidFill>
                <a:latin typeface="標楷體" panose="03000509000000000000" pitchFamily="65" charset="-120"/>
                <a:ea typeface="標楷體" panose="03000509000000000000" pitchFamily="65" charset="-120"/>
              </a:rPr>
              <a:t>與</a:t>
            </a:r>
            <a:r>
              <a:rPr lang="en-US" altLang="zh-TW" sz="2000" dirty="0">
                <a:latin typeface="+mj-lt"/>
                <a:ea typeface="標楷體" panose="03000509000000000000" pitchFamily="65" charset="-120"/>
              </a:rPr>
              <a:t>CIM</a:t>
            </a:r>
            <a:r>
              <a:rPr lang="zh-TW" altLang="en-US" sz="2000" dirty="0">
                <a:latin typeface="標楷體" panose="03000509000000000000" pitchFamily="65" charset="-120"/>
                <a:ea typeface="標楷體" panose="03000509000000000000" pitchFamily="65" charset="-120"/>
              </a:rPr>
              <a:t>之灰階比較</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不同色差計算方式</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不同合併方式之比較</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不同濾波器數目之比較</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不同相似度函數之比較</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失敗案例分析</a:t>
            </a:r>
            <a:endParaRPr lang="en-US" altLang="zh-TW" sz="2000" dirty="0">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Tree>
    <p:extLst>
      <p:ext uri="{BB962C8B-B14F-4D97-AF65-F5344CB8AC3E}">
        <p14:creationId xmlns:p14="http://schemas.microsoft.com/office/powerpoint/2010/main" val="2010446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6168CD71-7CC6-7B7A-D280-9E7DA89612DD}"/>
              </a:ext>
            </a:extLst>
          </p:cNvPr>
          <p:cNvSpPr txBox="1"/>
          <p:nvPr/>
        </p:nvSpPr>
        <p:spPr>
          <a:xfrm>
            <a:off x="1605607" y="1391787"/>
            <a:ext cx="8816207" cy="3600986"/>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研究動機與目的</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背景知識與相關研究</a:t>
            </a:r>
            <a:endParaRPr lang="en-US" altLang="zh-TW" sz="2800" dirty="0">
              <a:latin typeface="標楷體" panose="03000509000000000000" pitchFamily="65" charset="-120"/>
              <a:ea typeface="標楷體" panose="03000509000000000000" pitchFamily="65" charset="-120"/>
            </a:endParaRPr>
          </a:p>
          <a:p>
            <a:pPr marL="1028700" lvl="1" indent="-571500">
              <a:buFont typeface="標楷體" panose="03000509000000000000" pitchFamily="65" charset="-120"/>
              <a:buChar char="–"/>
            </a:pPr>
            <a:r>
              <a:rPr lang="zh-TW" altLang="en-US" sz="2400" dirty="0">
                <a:latin typeface="標楷體" panose="03000509000000000000" pitchFamily="65" charset="-120"/>
                <a:ea typeface="標楷體" panose="03000509000000000000" pitchFamily="65" charset="-120"/>
              </a:rPr>
              <a:t>背景知識</a:t>
            </a:r>
            <a:endParaRPr lang="en-US" altLang="zh-TW" sz="24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zh-TW" altLang="en-US" sz="2000" dirty="0">
                <a:latin typeface="標楷體" panose="03000509000000000000" pitchFamily="65" charset="-120"/>
                <a:ea typeface="標楷體" panose="03000509000000000000" pitchFamily="65" charset="-120"/>
              </a:rPr>
              <a:t>人如何感知彩色影像</a:t>
            </a:r>
            <a:endParaRPr lang="en-US" altLang="zh-TW" sz="2000" dirty="0">
              <a:latin typeface="標楷體" panose="03000509000000000000" pitchFamily="65" charset="-120"/>
              <a:ea typeface="標楷體" panose="03000509000000000000" pitchFamily="65" charset="-120"/>
            </a:endParaRPr>
          </a:p>
          <a:p>
            <a:pPr marL="1485900" lvl="2" indent="-571500">
              <a:buFont typeface="標楷體" panose="03000509000000000000" pitchFamily="65" charset="-120"/>
              <a:buChar char="–"/>
            </a:pPr>
            <a:r>
              <a:rPr lang="en-US" altLang="zh-TW" sz="2000" dirty="0">
                <a:latin typeface="+mj-lt"/>
                <a:ea typeface="標楷體" panose="03000509000000000000" pitchFamily="65" charset="-120"/>
              </a:rPr>
              <a:t>CNN-based Interpretable Model</a:t>
            </a:r>
          </a:p>
          <a:p>
            <a:pPr marL="1028700" lvl="1" indent="-571500">
              <a:buFont typeface="標楷體" panose="03000509000000000000" pitchFamily="65" charset="-120"/>
              <a:buChar char="–"/>
            </a:pPr>
            <a:r>
              <a:rPr lang="zh-TW" altLang="en-US" sz="2400" dirty="0">
                <a:solidFill>
                  <a:schemeClr val="bg1">
                    <a:lumMod val="75000"/>
                  </a:schemeClr>
                </a:solidFill>
                <a:latin typeface="標楷體" panose="03000509000000000000" pitchFamily="65" charset="-120"/>
                <a:ea typeface="標楷體" panose="03000509000000000000" pitchFamily="65" charset="-120"/>
              </a:rPr>
              <a:t>文獻回顧</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實驗設計以及成果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結論與未來展望</a:t>
            </a:r>
          </a:p>
        </p:txBody>
      </p:sp>
      <p:sp>
        <p:nvSpPr>
          <p:cNvPr id="7" name="文字方塊 6">
            <a:extLst>
              <a:ext uri="{FF2B5EF4-FFF2-40B4-BE49-F238E27FC236}">
                <a16:creationId xmlns:a16="http://schemas.microsoft.com/office/drawing/2014/main" id="{3EE29A46-EDE0-4598-6473-FFC0793DB05A}"/>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E1E00879-98BE-4EEA-A4A0-477CD5030095}"/>
              </a:ext>
            </a:extLst>
          </p:cNvPr>
          <p:cNvSpPr>
            <a:spLocks noGrp="1"/>
          </p:cNvSpPr>
          <p:nvPr>
            <p:ph type="sldNum" sz="quarter" idx="12"/>
          </p:nvPr>
        </p:nvSpPr>
        <p:spPr/>
        <p:txBody>
          <a:bodyPr/>
          <a:lstStyle/>
          <a:p>
            <a:fld id="{E5C60907-9731-46B4-A33D-FDF5DC3BFF3C}" type="slidenum">
              <a:rPr lang="zh-TW" altLang="en-US" smtClean="0"/>
              <a:t>7</a:t>
            </a:fld>
            <a:endParaRPr lang="zh-TW" altLang="en-US"/>
          </a:p>
        </p:txBody>
      </p:sp>
    </p:spTree>
    <p:extLst>
      <p:ext uri="{BB962C8B-B14F-4D97-AF65-F5344CB8AC3E}">
        <p14:creationId xmlns:p14="http://schemas.microsoft.com/office/powerpoint/2010/main" val="27041596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內容版面配置區 5">
            <a:extLst>
              <a:ext uri="{FF2B5EF4-FFF2-40B4-BE49-F238E27FC236}">
                <a16:creationId xmlns:a16="http://schemas.microsoft.com/office/drawing/2014/main" id="{8CAA1F53-2FC3-452C-BCF9-AAA6A5172513}"/>
              </a:ext>
            </a:extLst>
          </p:cNvPr>
          <p:cNvPicPr>
            <a:picLocks noGrp="1" noChangeAspect="1"/>
          </p:cNvPicPr>
          <p:nvPr>
            <p:ph idx="1"/>
          </p:nvPr>
        </p:nvPicPr>
        <p:blipFill>
          <a:blip r:embed="rId3"/>
          <a:stretch>
            <a:fillRect/>
          </a:stretch>
        </p:blipFill>
        <p:spPr>
          <a:xfrm>
            <a:off x="6112806" y="2413930"/>
            <a:ext cx="5820114" cy="2030139"/>
          </a:xfrm>
        </p:spPr>
      </p:pic>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70</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3464509" y="394571"/>
            <a:ext cx="6135013"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solidFill>
                  <a:srgbClr val="000000"/>
                </a:solidFill>
                <a:latin typeface="標楷體" panose="03000509000000000000" pitchFamily="65" charset="-120"/>
                <a:ea typeface="標楷體" panose="03000509000000000000" pitchFamily="65" charset="-120"/>
              </a:rPr>
              <a:t>與</a:t>
            </a:r>
            <a:r>
              <a:rPr lang="en-US" altLang="zh-TW" sz="3600" dirty="0">
                <a:latin typeface="+mj-lt"/>
                <a:ea typeface="標楷體" panose="03000509000000000000" pitchFamily="65" charset="-120"/>
              </a:rPr>
              <a:t>CIM</a:t>
            </a:r>
            <a:r>
              <a:rPr lang="zh-TW" altLang="en-US" sz="3600" dirty="0">
                <a:latin typeface="標楷體" panose="03000509000000000000" pitchFamily="65" charset="-120"/>
                <a:ea typeface="標楷體" panose="03000509000000000000" pitchFamily="65" charset="-120"/>
              </a:rPr>
              <a:t>之灰階比較</a:t>
            </a:r>
            <a:endParaRPr lang="en-US" altLang="zh-TW" sz="3600" dirty="0">
              <a:latin typeface="標楷體" panose="03000509000000000000" pitchFamily="65" charset="-120"/>
              <a:ea typeface="標楷體" panose="03000509000000000000" pitchFamily="65" charset="-120"/>
            </a:endParaRPr>
          </a:p>
        </p:txBody>
      </p:sp>
      <p:pic>
        <p:nvPicPr>
          <p:cNvPr id="8" name="圖片 7">
            <a:extLst>
              <a:ext uri="{FF2B5EF4-FFF2-40B4-BE49-F238E27FC236}">
                <a16:creationId xmlns:a16="http://schemas.microsoft.com/office/drawing/2014/main" id="{2174F2E5-6A93-47CD-91DB-0FDFF06FDAF7}"/>
              </a:ext>
            </a:extLst>
          </p:cNvPr>
          <p:cNvPicPr>
            <a:picLocks noChangeAspect="1"/>
          </p:cNvPicPr>
          <p:nvPr/>
        </p:nvPicPr>
        <p:blipFill>
          <a:blip r:embed="rId4"/>
          <a:stretch>
            <a:fillRect/>
          </a:stretch>
        </p:blipFill>
        <p:spPr>
          <a:xfrm>
            <a:off x="424950" y="1129393"/>
            <a:ext cx="5442741" cy="5080819"/>
          </a:xfrm>
          <a:prstGeom prst="rect">
            <a:avLst/>
          </a:prstGeom>
        </p:spPr>
      </p:pic>
    </p:spTree>
    <p:extLst>
      <p:ext uri="{BB962C8B-B14F-4D97-AF65-F5344CB8AC3E}">
        <p14:creationId xmlns:p14="http://schemas.microsoft.com/office/powerpoint/2010/main" val="199855824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71</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327154" y="379823"/>
            <a:ext cx="7571303"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不同色差計算方式之比較</a:t>
            </a:r>
            <a:endParaRPr lang="en-US" altLang="zh-TW" sz="3600" dirty="0">
              <a:latin typeface="標楷體" panose="03000509000000000000" pitchFamily="65" charset="-120"/>
              <a:ea typeface="標楷體" panose="03000509000000000000" pitchFamily="65" charset="-120"/>
            </a:endParaRPr>
          </a:p>
        </p:txBody>
      </p:sp>
      <p:pic>
        <p:nvPicPr>
          <p:cNvPr id="8" name="圖片 7">
            <a:extLst>
              <a:ext uri="{FF2B5EF4-FFF2-40B4-BE49-F238E27FC236}">
                <a16:creationId xmlns:a16="http://schemas.microsoft.com/office/drawing/2014/main" id="{0B279B14-CF43-479B-A416-FF9EC72275D3}"/>
              </a:ext>
            </a:extLst>
          </p:cNvPr>
          <p:cNvPicPr>
            <a:picLocks noChangeAspect="1"/>
          </p:cNvPicPr>
          <p:nvPr/>
        </p:nvPicPr>
        <p:blipFill>
          <a:blip r:embed="rId3"/>
          <a:stretch>
            <a:fillRect/>
          </a:stretch>
        </p:blipFill>
        <p:spPr>
          <a:xfrm>
            <a:off x="1276183" y="3122762"/>
            <a:ext cx="5419866" cy="2157160"/>
          </a:xfrm>
          <a:prstGeom prst="rect">
            <a:avLst/>
          </a:prstGeom>
        </p:spPr>
      </p:pic>
      <p:pic>
        <p:nvPicPr>
          <p:cNvPr id="10" name="圖片 9">
            <a:extLst>
              <a:ext uri="{FF2B5EF4-FFF2-40B4-BE49-F238E27FC236}">
                <a16:creationId xmlns:a16="http://schemas.microsoft.com/office/drawing/2014/main" id="{87277441-56F1-4341-85FF-5D65D2B7CA63}"/>
              </a:ext>
            </a:extLst>
          </p:cNvPr>
          <p:cNvPicPr>
            <a:picLocks noChangeAspect="1"/>
          </p:cNvPicPr>
          <p:nvPr/>
        </p:nvPicPr>
        <p:blipFill>
          <a:blip r:embed="rId4"/>
          <a:stretch>
            <a:fillRect/>
          </a:stretch>
        </p:blipFill>
        <p:spPr>
          <a:xfrm>
            <a:off x="1804339" y="1405556"/>
            <a:ext cx="4169128" cy="427367"/>
          </a:xfrm>
          <a:prstGeom prst="rect">
            <a:avLst/>
          </a:prstGeom>
        </p:spPr>
      </p:pic>
      <p:sp>
        <p:nvSpPr>
          <p:cNvPr id="2" name="文字方塊 1">
            <a:extLst>
              <a:ext uri="{FF2B5EF4-FFF2-40B4-BE49-F238E27FC236}">
                <a16:creationId xmlns:a16="http://schemas.microsoft.com/office/drawing/2014/main" id="{01CDEA85-C5BE-4BCD-8ED6-C15F48611B0E}"/>
              </a:ext>
            </a:extLst>
          </p:cNvPr>
          <p:cNvSpPr txBox="1"/>
          <p:nvPr/>
        </p:nvSpPr>
        <p:spPr>
          <a:xfrm>
            <a:off x="1033837" y="2027659"/>
            <a:ext cx="5187548" cy="369332"/>
          </a:xfrm>
          <a:prstGeom prst="rect">
            <a:avLst/>
          </a:prstGeom>
          <a:noFill/>
        </p:spPr>
        <p:txBody>
          <a:bodyPr wrap="square" rtlCol="0">
            <a:spAutoFit/>
          </a:bodyPr>
          <a:lstStyle/>
          <a:p>
            <a:r>
              <a:rPr lang="zh-TW" altLang="en-US" sz="1800" dirty="0"/>
              <a:t>歐式距離</a:t>
            </a:r>
            <a:r>
              <a:rPr lang="en-US" altLang="zh-TW" sz="1800" dirty="0"/>
              <a:t>(Euclidean)</a:t>
            </a:r>
            <a:r>
              <a:rPr lang="zh-TW" altLang="en-US" sz="1800" dirty="0"/>
              <a:t>：直接計算</a:t>
            </a:r>
            <a:r>
              <a:rPr lang="en-US" altLang="zh-TW" sz="1800" dirty="0"/>
              <a:t>RGB</a:t>
            </a:r>
            <a:r>
              <a:rPr lang="zh-TW" altLang="en-US" sz="1800" dirty="0"/>
              <a:t>值的歐式距離</a:t>
            </a:r>
            <a:endParaRPr lang="en-US" altLang="zh-TW" sz="1800" dirty="0"/>
          </a:p>
        </p:txBody>
      </p:sp>
      <p:sp>
        <p:nvSpPr>
          <p:cNvPr id="12" name="文字方塊 11">
            <a:extLst>
              <a:ext uri="{FF2B5EF4-FFF2-40B4-BE49-F238E27FC236}">
                <a16:creationId xmlns:a16="http://schemas.microsoft.com/office/drawing/2014/main" id="{C1B8B722-651C-4386-80E6-0643BF9477B0}"/>
              </a:ext>
            </a:extLst>
          </p:cNvPr>
          <p:cNvSpPr txBox="1"/>
          <p:nvPr/>
        </p:nvSpPr>
        <p:spPr>
          <a:xfrm>
            <a:off x="2199736" y="5452444"/>
            <a:ext cx="2518763" cy="646331"/>
          </a:xfrm>
          <a:prstGeom prst="rect">
            <a:avLst/>
          </a:prstGeom>
          <a:noFill/>
        </p:spPr>
        <p:txBody>
          <a:bodyPr wrap="square" rtlCol="0">
            <a:spAutoFit/>
          </a:bodyPr>
          <a:lstStyle/>
          <a:p>
            <a:r>
              <a:rPr lang="en-US" altLang="zh-TW" dirty="0"/>
              <a:t>LAB</a:t>
            </a:r>
            <a:r>
              <a:rPr lang="zh-TW" altLang="en-US" dirty="0"/>
              <a:t> </a:t>
            </a:r>
            <a:r>
              <a:rPr lang="en-US" altLang="zh-TW" dirty="0"/>
              <a:t>Euclidean </a:t>
            </a:r>
            <a:r>
              <a:rPr lang="zh-TW" altLang="en-US" dirty="0"/>
              <a:t>公式：本實驗主要使用的方法</a:t>
            </a:r>
          </a:p>
        </p:txBody>
      </p:sp>
      <p:pic>
        <p:nvPicPr>
          <p:cNvPr id="14" name="圖片 13">
            <a:extLst>
              <a:ext uri="{FF2B5EF4-FFF2-40B4-BE49-F238E27FC236}">
                <a16:creationId xmlns:a16="http://schemas.microsoft.com/office/drawing/2014/main" id="{71232B30-BDA3-48A7-B120-E7534BF2FE0E}"/>
              </a:ext>
            </a:extLst>
          </p:cNvPr>
          <p:cNvPicPr>
            <a:picLocks noChangeAspect="1"/>
          </p:cNvPicPr>
          <p:nvPr/>
        </p:nvPicPr>
        <p:blipFill>
          <a:blip r:embed="rId5"/>
          <a:stretch>
            <a:fillRect/>
          </a:stretch>
        </p:blipFill>
        <p:spPr>
          <a:xfrm>
            <a:off x="7272012" y="1343361"/>
            <a:ext cx="4439265" cy="551755"/>
          </a:xfrm>
          <a:prstGeom prst="rect">
            <a:avLst/>
          </a:prstGeom>
        </p:spPr>
      </p:pic>
      <p:sp>
        <p:nvSpPr>
          <p:cNvPr id="15" name="文字方塊 14">
            <a:extLst>
              <a:ext uri="{FF2B5EF4-FFF2-40B4-BE49-F238E27FC236}">
                <a16:creationId xmlns:a16="http://schemas.microsoft.com/office/drawing/2014/main" id="{8E693FCD-6B5C-4B65-83B1-BDEC87DF63E5}"/>
              </a:ext>
            </a:extLst>
          </p:cNvPr>
          <p:cNvSpPr txBox="1"/>
          <p:nvPr/>
        </p:nvSpPr>
        <p:spPr>
          <a:xfrm>
            <a:off x="7332453" y="2027659"/>
            <a:ext cx="4600467" cy="369332"/>
          </a:xfrm>
          <a:prstGeom prst="rect">
            <a:avLst/>
          </a:prstGeom>
          <a:noFill/>
        </p:spPr>
        <p:txBody>
          <a:bodyPr wrap="square" rtlCol="0">
            <a:spAutoFit/>
          </a:bodyPr>
          <a:lstStyle/>
          <a:p>
            <a:r>
              <a:rPr lang="en-US" altLang="zh-TW" dirty="0"/>
              <a:t>Weight Euclidean </a:t>
            </a:r>
            <a:r>
              <a:rPr lang="zh-TW" altLang="en-US" dirty="0"/>
              <a:t>公式</a:t>
            </a:r>
            <a:endParaRPr lang="en-US" altLang="zh-TW" dirty="0"/>
          </a:p>
        </p:txBody>
      </p:sp>
    </p:spTree>
    <p:extLst>
      <p:ext uri="{BB962C8B-B14F-4D97-AF65-F5344CB8AC3E}">
        <p14:creationId xmlns:p14="http://schemas.microsoft.com/office/powerpoint/2010/main" val="341526883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72</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327154" y="379823"/>
            <a:ext cx="7571303"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不同色差計算方式之比較</a:t>
            </a:r>
            <a:endParaRPr lang="en-US" altLang="zh-TW" sz="3600" dirty="0">
              <a:latin typeface="標楷體" panose="03000509000000000000" pitchFamily="65" charset="-120"/>
              <a:ea typeface="標楷體" panose="03000509000000000000" pitchFamily="65" charset="-120"/>
            </a:endParaRPr>
          </a:p>
        </p:txBody>
      </p:sp>
      <p:pic>
        <p:nvPicPr>
          <p:cNvPr id="9" name="圖片 8">
            <a:extLst>
              <a:ext uri="{FF2B5EF4-FFF2-40B4-BE49-F238E27FC236}">
                <a16:creationId xmlns:a16="http://schemas.microsoft.com/office/drawing/2014/main" id="{C945A7D8-B280-4B1B-ABAB-D3AC6FD45855}"/>
              </a:ext>
            </a:extLst>
          </p:cNvPr>
          <p:cNvPicPr>
            <a:picLocks noChangeAspect="1"/>
          </p:cNvPicPr>
          <p:nvPr/>
        </p:nvPicPr>
        <p:blipFill>
          <a:blip r:embed="rId3"/>
          <a:stretch>
            <a:fillRect/>
          </a:stretch>
        </p:blipFill>
        <p:spPr>
          <a:xfrm>
            <a:off x="172838" y="2274081"/>
            <a:ext cx="4014727" cy="2091442"/>
          </a:xfrm>
          <a:prstGeom prst="rect">
            <a:avLst/>
          </a:prstGeom>
        </p:spPr>
      </p:pic>
      <p:pic>
        <p:nvPicPr>
          <p:cNvPr id="11" name="圖片 10">
            <a:extLst>
              <a:ext uri="{FF2B5EF4-FFF2-40B4-BE49-F238E27FC236}">
                <a16:creationId xmlns:a16="http://schemas.microsoft.com/office/drawing/2014/main" id="{053439BA-B6E3-450E-9C12-F6683704BCE5}"/>
              </a:ext>
            </a:extLst>
          </p:cNvPr>
          <p:cNvPicPr>
            <a:picLocks noChangeAspect="1"/>
          </p:cNvPicPr>
          <p:nvPr/>
        </p:nvPicPr>
        <p:blipFill>
          <a:blip r:embed="rId4"/>
          <a:stretch>
            <a:fillRect/>
          </a:stretch>
        </p:blipFill>
        <p:spPr>
          <a:xfrm>
            <a:off x="4346798" y="1026154"/>
            <a:ext cx="3107782" cy="5228303"/>
          </a:xfrm>
          <a:prstGeom prst="rect">
            <a:avLst/>
          </a:prstGeom>
        </p:spPr>
      </p:pic>
      <p:pic>
        <p:nvPicPr>
          <p:cNvPr id="13" name="圖片 12">
            <a:extLst>
              <a:ext uri="{FF2B5EF4-FFF2-40B4-BE49-F238E27FC236}">
                <a16:creationId xmlns:a16="http://schemas.microsoft.com/office/drawing/2014/main" id="{FF46F434-46A9-4B4E-89D2-5C2EE7CA8B31}"/>
              </a:ext>
            </a:extLst>
          </p:cNvPr>
          <p:cNvPicPr>
            <a:picLocks noChangeAspect="1"/>
          </p:cNvPicPr>
          <p:nvPr/>
        </p:nvPicPr>
        <p:blipFill>
          <a:blip r:embed="rId5"/>
          <a:stretch>
            <a:fillRect/>
          </a:stretch>
        </p:blipFill>
        <p:spPr>
          <a:xfrm>
            <a:off x="7865395" y="1070931"/>
            <a:ext cx="3482967" cy="5138748"/>
          </a:xfrm>
          <a:prstGeom prst="rect">
            <a:avLst/>
          </a:prstGeom>
        </p:spPr>
      </p:pic>
    </p:spTree>
    <p:extLst>
      <p:ext uri="{BB962C8B-B14F-4D97-AF65-F5344CB8AC3E}">
        <p14:creationId xmlns:p14="http://schemas.microsoft.com/office/powerpoint/2010/main" val="147766918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73</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772013" y="379822"/>
            <a:ext cx="6647974"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a:t>
            </a:r>
            <a:r>
              <a:rPr lang="zh-TW" altLang="en-US" sz="3600" dirty="0">
                <a:latin typeface="標楷體" panose="03000509000000000000" pitchFamily="65" charset="-120"/>
                <a:ea typeface="標楷體" panose="03000509000000000000" pitchFamily="65" charset="-120"/>
              </a:rPr>
              <a:t>合併</a:t>
            </a:r>
            <a:r>
              <a:rPr lang="zh-TW" altLang="en-US" sz="3600" dirty="0"/>
              <a:t>方式之比較</a:t>
            </a:r>
            <a:endParaRPr lang="en-US" altLang="zh-TW" sz="3600" dirty="0">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01CDEA85-C5BE-4BCD-8ED6-C15F48611B0E}"/>
              </a:ext>
            </a:extLst>
          </p:cNvPr>
          <p:cNvSpPr txBox="1"/>
          <p:nvPr/>
        </p:nvSpPr>
        <p:spPr>
          <a:xfrm>
            <a:off x="1002874" y="4537961"/>
            <a:ext cx="2182314" cy="369332"/>
          </a:xfrm>
          <a:prstGeom prst="rect">
            <a:avLst/>
          </a:prstGeom>
          <a:noFill/>
        </p:spPr>
        <p:txBody>
          <a:bodyPr wrap="square" rtlCol="0">
            <a:spAutoFit/>
          </a:bodyPr>
          <a:lstStyle/>
          <a:p>
            <a:r>
              <a:rPr lang="en-US" altLang="zh-TW" dirty="0"/>
              <a:t>SF2213 </a:t>
            </a:r>
            <a:r>
              <a:rPr lang="zh-TW" altLang="en-US" dirty="0"/>
              <a:t>合併示意圖</a:t>
            </a:r>
          </a:p>
        </p:txBody>
      </p:sp>
      <p:sp>
        <p:nvSpPr>
          <p:cNvPr id="12" name="文字方塊 11">
            <a:extLst>
              <a:ext uri="{FF2B5EF4-FFF2-40B4-BE49-F238E27FC236}">
                <a16:creationId xmlns:a16="http://schemas.microsoft.com/office/drawing/2014/main" id="{C1B8B722-651C-4386-80E6-0643BF9477B0}"/>
              </a:ext>
            </a:extLst>
          </p:cNvPr>
          <p:cNvSpPr txBox="1"/>
          <p:nvPr/>
        </p:nvSpPr>
        <p:spPr>
          <a:xfrm>
            <a:off x="5004843" y="4537961"/>
            <a:ext cx="2182314" cy="369332"/>
          </a:xfrm>
          <a:prstGeom prst="rect">
            <a:avLst/>
          </a:prstGeom>
          <a:noFill/>
        </p:spPr>
        <p:txBody>
          <a:bodyPr wrap="square" rtlCol="0">
            <a:spAutoFit/>
          </a:bodyPr>
          <a:lstStyle/>
          <a:p>
            <a:r>
              <a:rPr lang="en-US" altLang="zh-TW" dirty="0"/>
              <a:t>SF2231 </a:t>
            </a:r>
            <a:r>
              <a:rPr lang="zh-TW" altLang="en-US" dirty="0"/>
              <a:t>合併示意圖</a:t>
            </a:r>
          </a:p>
        </p:txBody>
      </p:sp>
      <p:sp>
        <p:nvSpPr>
          <p:cNvPr id="15" name="文字方塊 14">
            <a:extLst>
              <a:ext uri="{FF2B5EF4-FFF2-40B4-BE49-F238E27FC236}">
                <a16:creationId xmlns:a16="http://schemas.microsoft.com/office/drawing/2014/main" id="{8E693FCD-6B5C-4B65-83B1-BDEC87DF63E5}"/>
              </a:ext>
            </a:extLst>
          </p:cNvPr>
          <p:cNvSpPr txBox="1"/>
          <p:nvPr/>
        </p:nvSpPr>
        <p:spPr>
          <a:xfrm>
            <a:off x="8895202" y="4537961"/>
            <a:ext cx="2182314" cy="369332"/>
          </a:xfrm>
          <a:prstGeom prst="rect">
            <a:avLst/>
          </a:prstGeom>
          <a:noFill/>
        </p:spPr>
        <p:txBody>
          <a:bodyPr wrap="square" rtlCol="0">
            <a:spAutoFit/>
          </a:bodyPr>
          <a:lstStyle/>
          <a:p>
            <a:r>
              <a:rPr lang="en-US" altLang="zh-TW" dirty="0"/>
              <a:t>SF6112 </a:t>
            </a:r>
            <a:r>
              <a:rPr lang="zh-TW" altLang="en-US" dirty="0"/>
              <a:t>合併示意圖</a:t>
            </a:r>
          </a:p>
        </p:txBody>
      </p:sp>
      <p:pic>
        <p:nvPicPr>
          <p:cNvPr id="6" name="圖片 5">
            <a:extLst>
              <a:ext uri="{FF2B5EF4-FFF2-40B4-BE49-F238E27FC236}">
                <a16:creationId xmlns:a16="http://schemas.microsoft.com/office/drawing/2014/main" id="{6A9549E9-6DBA-4C5C-AF53-3FAB7F9C4B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831" y="2507002"/>
            <a:ext cx="3236400" cy="1843996"/>
          </a:xfrm>
          <a:prstGeom prst="rect">
            <a:avLst/>
          </a:prstGeom>
        </p:spPr>
      </p:pic>
      <p:pic>
        <p:nvPicPr>
          <p:cNvPr id="9" name="圖片 8">
            <a:extLst>
              <a:ext uri="{FF2B5EF4-FFF2-40B4-BE49-F238E27FC236}">
                <a16:creationId xmlns:a16="http://schemas.microsoft.com/office/drawing/2014/main" id="{05064176-5D20-4744-A98D-31E4C00677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33063" y="2508847"/>
            <a:ext cx="3236400" cy="1840306"/>
          </a:xfrm>
          <a:prstGeom prst="rect">
            <a:avLst/>
          </a:prstGeom>
        </p:spPr>
      </p:pic>
      <p:pic>
        <p:nvPicPr>
          <p:cNvPr id="11" name="圖片 10">
            <a:extLst>
              <a:ext uri="{FF2B5EF4-FFF2-40B4-BE49-F238E27FC236}">
                <a16:creationId xmlns:a16="http://schemas.microsoft.com/office/drawing/2014/main" id="{2D59EAFD-0B36-49C1-B605-8D7B683B7F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90295" y="2518030"/>
            <a:ext cx="3234873" cy="1821940"/>
          </a:xfrm>
          <a:prstGeom prst="rect">
            <a:avLst/>
          </a:prstGeom>
        </p:spPr>
      </p:pic>
    </p:spTree>
    <p:extLst>
      <p:ext uri="{BB962C8B-B14F-4D97-AF65-F5344CB8AC3E}">
        <p14:creationId xmlns:p14="http://schemas.microsoft.com/office/powerpoint/2010/main" val="24458226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74</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772013" y="379823"/>
            <a:ext cx="6647974"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不同合併方式之比較</a:t>
            </a:r>
            <a:endParaRPr lang="en-US" altLang="zh-TW" sz="3600" dirty="0">
              <a:latin typeface="標楷體" panose="03000509000000000000" pitchFamily="65" charset="-120"/>
              <a:ea typeface="標楷體" panose="03000509000000000000" pitchFamily="65" charset="-120"/>
            </a:endParaRPr>
          </a:p>
        </p:txBody>
      </p:sp>
      <p:pic>
        <p:nvPicPr>
          <p:cNvPr id="9" name="圖片 8">
            <a:extLst>
              <a:ext uri="{FF2B5EF4-FFF2-40B4-BE49-F238E27FC236}">
                <a16:creationId xmlns:a16="http://schemas.microsoft.com/office/drawing/2014/main" id="{C945A7D8-B280-4B1B-ABAB-D3AC6FD4585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0331" y="2383279"/>
            <a:ext cx="3385999" cy="2091442"/>
          </a:xfrm>
          <a:prstGeom prst="rect">
            <a:avLst/>
          </a:prstGeom>
        </p:spPr>
      </p:pic>
      <p:pic>
        <p:nvPicPr>
          <p:cNvPr id="3" name="圖片 2">
            <a:extLst>
              <a:ext uri="{FF2B5EF4-FFF2-40B4-BE49-F238E27FC236}">
                <a16:creationId xmlns:a16="http://schemas.microsoft.com/office/drawing/2014/main" id="{AA01609F-B7DE-4751-BBD0-9A5E0CB640B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611644" y="1026153"/>
            <a:ext cx="2503953" cy="3993583"/>
          </a:xfrm>
          <a:prstGeom prst="rect">
            <a:avLst/>
          </a:prstGeom>
        </p:spPr>
      </p:pic>
      <p:pic>
        <p:nvPicPr>
          <p:cNvPr id="6" name="圖片 5">
            <a:extLst>
              <a:ext uri="{FF2B5EF4-FFF2-40B4-BE49-F238E27FC236}">
                <a16:creationId xmlns:a16="http://schemas.microsoft.com/office/drawing/2014/main" id="{7CA5B8D7-7C0D-4B6E-A639-7F721AFA1C5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611644" y="5120689"/>
            <a:ext cx="2503953" cy="1783743"/>
          </a:xfrm>
          <a:prstGeom prst="rect">
            <a:avLst/>
          </a:prstGeom>
        </p:spPr>
      </p:pic>
      <p:pic>
        <p:nvPicPr>
          <p:cNvPr id="10" name="圖片 9">
            <a:extLst>
              <a:ext uri="{FF2B5EF4-FFF2-40B4-BE49-F238E27FC236}">
                <a16:creationId xmlns:a16="http://schemas.microsoft.com/office/drawing/2014/main" id="{B8EFBD30-0386-4F45-9734-75D3BFA98580}"/>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7269789" y="1026154"/>
            <a:ext cx="2461843" cy="3993582"/>
          </a:xfrm>
          <a:prstGeom prst="rect">
            <a:avLst/>
          </a:prstGeom>
        </p:spPr>
      </p:pic>
      <p:pic>
        <p:nvPicPr>
          <p:cNvPr id="14" name="圖片 13">
            <a:extLst>
              <a:ext uri="{FF2B5EF4-FFF2-40B4-BE49-F238E27FC236}">
                <a16:creationId xmlns:a16="http://schemas.microsoft.com/office/drawing/2014/main" id="{1BC59E7D-2A5E-4117-BE00-4C5057B31911}"/>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7285497" y="5120688"/>
            <a:ext cx="2446135" cy="1737311"/>
          </a:xfrm>
          <a:prstGeom prst="rect">
            <a:avLst/>
          </a:prstGeom>
        </p:spPr>
      </p:pic>
    </p:spTree>
    <p:extLst>
      <p:ext uri="{BB962C8B-B14F-4D97-AF65-F5344CB8AC3E}">
        <p14:creationId xmlns:p14="http://schemas.microsoft.com/office/powerpoint/2010/main" val="72589365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75</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772013" y="379822"/>
            <a:ext cx="710963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不同濾波器數目之比較</a:t>
            </a:r>
            <a:endParaRPr lang="en-US" altLang="zh-TW" sz="3600" dirty="0">
              <a:latin typeface="標楷體" panose="03000509000000000000" pitchFamily="65" charset="-120"/>
              <a:ea typeface="標楷體" panose="03000509000000000000" pitchFamily="65" charset="-120"/>
            </a:endParaRPr>
          </a:p>
        </p:txBody>
      </p:sp>
      <p:pic>
        <p:nvPicPr>
          <p:cNvPr id="6" name="圖片 5">
            <a:extLst>
              <a:ext uri="{FF2B5EF4-FFF2-40B4-BE49-F238E27FC236}">
                <a16:creationId xmlns:a16="http://schemas.microsoft.com/office/drawing/2014/main" id="{AF0A7F4D-D3E0-47E5-AFC2-81D09C63CD48}"/>
              </a:ext>
            </a:extLst>
          </p:cNvPr>
          <p:cNvPicPr>
            <a:picLocks noChangeAspect="1"/>
          </p:cNvPicPr>
          <p:nvPr/>
        </p:nvPicPr>
        <p:blipFill>
          <a:blip r:embed="rId3"/>
          <a:stretch>
            <a:fillRect/>
          </a:stretch>
        </p:blipFill>
        <p:spPr>
          <a:xfrm>
            <a:off x="2772013" y="3737345"/>
            <a:ext cx="7178282" cy="2620275"/>
          </a:xfrm>
          <a:prstGeom prst="rect">
            <a:avLst/>
          </a:prstGeom>
        </p:spPr>
      </p:pic>
      <p:sp>
        <p:nvSpPr>
          <p:cNvPr id="2" name="文字方塊 1">
            <a:extLst>
              <a:ext uri="{FF2B5EF4-FFF2-40B4-BE49-F238E27FC236}">
                <a16:creationId xmlns:a16="http://schemas.microsoft.com/office/drawing/2014/main" id="{4358ABC2-8274-4295-A85A-472CED4B7F31}"/>
              </a:ext>
            </a:extLst>
          </p:cNvPr>
          <p:cNvSpPr txBox="1"/>
          <p:nvPr/>
        </p:nvSpPr>
        <p:spPr>
          <a:xfrm>
            <a:off x="1707600" y="1229127"/>
            <a:ext cx="9618000" cy="2246769"/>
          </a:xfrm>
          <a:prstGeom prst="rect">
            <a:avLst/>
          </a:prstGeom>
          <a:noFill/>
        </p:spPr>
        <p:txBody>
          <a:bodyPr wrap="square" rtlCol="0">
            <a:spAutoFit/>
          </a:bodyPr>
          <a:lstStyle/>
          <a:p>
            <a:r>
              <a:rPr lang="en-US" altLang="zh-TW" sz="2000" dirty="0"/>
              <a:t>normal-SFM</a:t>
            </a:r>
            <a:r>
              <a:rPr lang="zh-TW" altLang="en-US" sz="2000" dirty="0"/>
              <a:t>：色彩輸出通道：</a:t>
            </a:r>
            <a:r>
              <a:rPr lang="en-US" altLang="zh-TW" sz="2000" dirty="0"/>
              <a:t>{30, 225, 625} </a:t>
            </a:r>
            <a:r>
              <a:rPr lang="zh-TW" altLang="en-US" sz="2000" dirty="0"/>
              <a:t>輪廓輸出通道</a:t>
            </a:r>
            <a:r>
              <a:rPr lang="en-US" altLang="zh-TW" sz="2000" dirty="0"/>
              <a:t>{70, 625, 1225}</a:t>
            </a:r>
          </a:p>
          <a:p>
            <a:r>
              <a:rPr lang="en-US" altLang="zh-TW" sz="2000" dirty="0"/>
              <a:t>tiny-SFM</a:t>
            </a:r>
            <a:r>
              <a:rPr lang="zh-TW" altLang="en-US" sz="2000" dirty="0"/>
              <a:t>：色彩輸出通道：</a:t>
            </a:r>
            <a:r>
              <a:rPr lang="en-US" altLang="zh-TW" sz="2000" dirty="0"/>
              <a:t>{30, 100, 225} </a:t>
            </a:r>
            <a:r>
              <a:rPr lang="zh-TW" altLang="en-US" sz="2000" dirty="0"/>
              <a:t>輪廓輸出通道</a:t>
            </a:r>
            <a:r>
              <a:rPr lang="en-US" altLang="zh-TW" sz="2000" dirty="0"/>
              <a:t>{30, 100, 225}</a:t>
            </a:r>
          </a:p>
          <a:p>
            <a:endParaRPr lang="en-US" altLang="zh-TW" sz="2000" dirty="0"/>
          </a:p>
          <a:p>
            <a:pPr marL="342900" indent="-342900">
              <a:buFont typeface="Arial" panose="020B0604020202020204" pitchFamily="34" charset="0"/>
              <a:buChar char="•"/>
            </a:pPr>
            <a:r>
              <a:rPr lang="zh-TW" altLang="en-US" sz="2000" dirty="0"/>
              <a:t>濾波器的數目降低可以大幅降低訓練所需的時間</a:t>
            </a:r>
            <a:endParaRPr lang="en-US" altLang="zh-TW" sz="2000" dirty="0"/>
          </a:p>
          <a:p>
            <a:pPr marL="342900" indent="-342900">
              <a:buFont typeface="Arial" panose="020B0604020202020204" pitchFamily="34" charset="0"/>
              <a:buChar char="•"/>
            </a:pPr>
            <a:endParaRPr lang="en-US" altLang="zh-TW" sz="2000" dirty="0"/>
          </a:p>
          <a:p>
            <a:pPr marL="342900" indent="-342900">
              <a:buFont typeface="Arial" panose="020B0604020202020204" pitchFamily="34" charset="0"/>
              <a:buChar char="•"/>
            </a:pPr>
            <a:r>
              <a:rPr lang="zh-TW" altLang="en-US" sz="2000" dirty="0"/>
              <a:t>歐式距離對更複雜或是從有位移、旋轉、縮放的影像會需要更多的濾波器學習這些特徵</a:t>
            </a:r>
            <a:endParaRPr lang="en-US" altLang="zh-TW" sz="2000" dirty="0"/>
          </a:p>
        </p:txBody>
      </p:sp>
    </p:spTree>
    <p:extLst>
      <p:ext uri="{BB962C8B-B14F-4D97-AF65-F5344CB8AC3E}">
        <p14:creationId xmlns:p14="http://schemas.microsoft.com/office/powerpoint/2010/main" val="126614535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76</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772013" y="379823"/>
            <a:ext cx="6647974"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不同激活函數之比較</a:t>
            </a:r>
            <a:endParaRPr lang="en-US" altLang="zh-TW" sz="3600" dirty="0">
              <a:latin typeface="標楷體" panose="03000509000000000000" pitchFamily="65" charset="-120"/>
              <a:ea typeface="標楷體" panose="03000509000000000000" pitchFamily="65" charset="-120"/>
            </a:endParaRPr>
          </a:p>
        </p:txBody>
      </p:sp>
      <p:sp>
        <p:nvSpPr>
          <p:cNvPr id="14" name="文字方塊 13">
            <a:extLst>
              <a:ext uri="{FF2B5EF4-FFF2-40B4-BE49-F238E27FC236}">
                <a16:creationId xmlns:a16="http://schemas.microsoft.com/office/drawing/2014/main" id="{3AC2D494-0D60-4332-AD39-86A8AA4704EF}"/>
              </a:ext>
            </a:extLst>
          </p:cNvPr>
          <p:cNvSpPr txBox="1"/>
          <p:nvPr/>
        </p:nvSpPr>
        <p:spPr>
          <a:xfrm>
            <a:off x="6644139" y="1193814"/>
            <a:ext cx="4422668" cy="400110"/>
          </a:xfrm>
          <a:prstGeom prst="rect">
            <a:avLst/>
          </a:prstGeom>
          <a:noFill/>
        </p:spPr>
        <p:txBody>
          <a:bodyPr wrap="square" rtlCol="0">
            <a:spAutoFit/>
          </a:bodyPr>
          <a:lstStyle/>
          <a:p>
            <a:r>
              <a:rPr lang="en-US" altLang="zh-TW" sz="2000" dirty="0"/>
              <a:t>Triangle </a:t>
            </a:r>
            <a:r>
              <a:rPr lang="zh-TW" altLang="en-US" sz="2000" dirty="0"/>
              <a:t>函數</a:t>
            </a:r>
            <a:r>
              <a:rPr lang="en-US" altLang="zh-TW" sz="2000" dirty="0"/>
              <a:t>:</a:t>
            </a:r>
          </a:p>
        </p:txBody>
      </p:sp>
      <p:pic>
        <p:nvPicPr>
          <p:cNvPr id="20" name="圖片 19">
            <a:extLst>
              <a:ext uri="{FF2B5EF4-FFF2-40B4-BE49-F238E27FC236}">
                <a16:creationId xmlns:a16="http://schemas.microsoft.com/office/drawing/2014/main" id="{1D5A0484-E2C2-4059-8734-2D54A9283BDD}"/>
              </a:ext>
            </a:extLst>
          </p:cNvPr>
          <p:cNvPicPr>
            <a:picLocks noChangeAspect="1"/>
          </p:cNvPicPr>
          <p:nvPr/>
        </p:nvPicPr>
        <p:blipFill>
          <a:blip r:embed="rId3"/>
          <a:stretch>
            <a:fillRect/>
          </a:stretch>
        </p:blipFill>
        <p:spPr>
          <a:xfrm>
            <a:off x="6601755" y="2256095"/>
            <a:ext cx="5401632" cy="866667"/>
          </a:xfrm>
          <a:prstGeom prst="rect">
            <a:avLst/>
          </a:prstGeom>
        </p:spPr>
      </p:pic>
      <p:pic>
        <p:nvPicPr>
          <p:cNvPr id="21" name="圖片 20">
            <a:extLst>
              <a:ext uri="{FF2B5EF4-FFF2-40B4-BE49-F238E27FC236}">
                <a16:creationId xmlns:a16="http://schemas.microsoft.com/office/drawing/2014/main" id="{1A5582EF-D221-4C4D-A707-C06ADEFA1455}"/>
              </a:ext>
            </a:extLst>
          </p:cNvPr>
          <p:cNvPicPr>
            <a:picLocks noChangeAspect="1"/>
          </p:cNvPicPr>
          <p:nvPr/>
        </p:nvPicPr>
        <p:blipFill>
          <a:blip r:embed="rId4"/>
          <a:stretch>
            <a:fillRect/>
          </a:stretch>
        </p:blipFill>
        <p:spPr>
          <a:xfrm>
            <a:off x="3435610" y="3631721"/>
            <a:ext cx="5320780" cy="2725899"/>
          </a:xfrm>
          <a:prstGeom prst="rect">
            <a:avLst/>
          </a:prstGeom>
        </p:spPr>
      </p:pic>
      <p:sp>
        <p:nvSpPr>
          <p:cNvPr id="22" name="文字方塊 21">
            <a:extLst>
              <a:ext uri="{FF2B5EF4-FFF2-40B4-BE49-F238E27FC236}">
                <a16:creationId xmlns:a16="http://schemas.microsoft.com/office/drawing/2014/main" id="{44F94E02-2A1B-49F8-B26D-068BA69D298C}"/>
              </a:ext>
            </a:extLst>
          </p:cNvPr>
          <p:cNvSpPr txBox="1"/>
          <p:nvPr/>
        </p:nvSpPr>
        <p:spPr>
          <a:xfrm>
            <a:off x="747071" y="1193814"/>
            <a:ext cx="4422668" cy="400110"/>
          </a:xfrm>
          <a:prstGeom prst="rect">
            <a:avLst/>
          </a:prstGeom>
          <a:noFill/>
        </p:spPr>
        <p:txBody>
          <a:bodyPr wrap="square" rtlCol="0">
            <a:spAutoFit/>
          </a:bodyPr>
          <a:lstStyle/>
          <a:p>
            <a:r>
              <a:rPr lang="zh-TW" altLang="en-US" sz="2000" dirty="0"/>
              <a:t>高斯函數</a:t>
            </a:r>
            <a:r>
              <a:rPr lang="en-US" altLang="zh-TW" sz="2000" dirty="0"/>
              <a:t>:</a:t>
            </a:r>
          </a:p>
        </p:txBody>
      </p:sp>
      <p:pic>
        <p:nvPicPr>
          <p:cNvPr id="23" name="圖片 22">
            <a:extLst>
              <a:ext uri="{FF2B5EF4-FFF2-40B4-BE49-F238E27FC236}">
                <a16:creationId xmlns:a16="http://schemas.microsoft.com/office/drawing/2014/main" id="{296AD249-6C7A-4378-A48E-32C1C0103BD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47071" y="2108828"/>
            <a:ext cx="5052700" cy="939447"/>
          </a:xfrm>
          <a:prstGeom prst="rect">
            <a:avLst/>
          </a:prstGeom>
        </p:spPr>
      </p:pic>
    </p:spTree>
    <p:extLst>
      <p:ext uri="{BB962C8B-B14F-4D97-AF65-F5344CB8AC3E}">
        <p14:creationId xmlns:p14="http://schemas.microsoft.com/office/powerpoint/2010/main" val="247128596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AD8A1FE1-F2FC-4E91-A286-86ED048F5C3A}"/>
              </a:ext>
            </a:extLst>
          </p:cNvPr>
          <p:cNvSpPr>
            <a:spLocks noGrp="1"/>
          </p:cNvSpPr>
          <p:nvPr>
            <p:ph type="sldNum" sz="quarter" idx="12"/>
          </p:nvPr>
        </p:nvSpPr>
        <p:spPr/>
        <p:txBody>
          <a:bodyPr/>
          <a:lstStyle/>
          <a:p>
            <a:fld id="{E5C60907-9731-46B4-A33D-FDF5DC3BFF3C}" type="slidenum">
              <a:rPr lang="zh-TW" altLang="en-US" smtClean="0"/>
              <a:t>77</a:t>
            </a:fld>
            <a:endParaRPr lang="zh-TW" altLang="en-US"/>
          </a:p>
        </p:txBody>
      </p:sp>
      <p:sp>
        <p:nvSpPr>
          <p:cNvPr id="7" name="文字方塊 6">
            <a:extLst>
              <a:ext uri="{FF2B5EF4-FFF2-40B4-BE49-F238E27FC236}">
                <a16:creationId xmlns:a16="http://schemas.microsoft.com/office/drawing/2014/main" id="{4ADE6458-F2AC-4D22-A7DB-AB6926069DDF}"/>
              </a:ext>
            </a:extLst>
          </p:cNvPr>
          <p:cNvSpPr txBox="1"/>
          <p:nvPr/>
        </p:nvSpPr>
        <p:spPr>
          <a:xfrm>
            <a:off x="2772013" y="379823"/>
            <a:ext cx="710963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不同相似度函數之比較</a:t>
            </a:r>
            <a:endParaRPr lang="en-US" altLang="zh-TW" sz="3600" dirty="0">
              <a:latin typeface="標楷體" panose="03000509000000000000" pitchFamily="65" charset="-120"/>
              <a:ea typeface="標楷體" panose="03000509000000000000" pitchFamily="65" charset="-120"/>
            </a:endParaRPr>
          </a:p>
        </p:txBody>
      </p:sp>
      <p:pic>
        <p:nvPicPr>
          <p:cNvPr id="11" name="圖片 10">
            <a:extLst>
              <a:ext uri="{FF2B5EF4-FFF2-40B4-BE49-F238E27FC236}">
                <a16:creationId xmlns:a16="http://schemas.microsoft.com/office/drawing/2014/main" id="{6170BD85-06CB-46A5-8260-190B712C40C5}"/>
              </a:ext>
            </a:extLst>
          </p:cNvPr>
          <p:cNvPicPr>
            <a:picLocks noChangeAspect="1"/>
          </p:cNvPicPr>
          <p:nvPr/>
        </p:nvPicPr>
        <p:blipFill>
          <a:blip r:embed="rId3"/>
          <a:stretch>
            <a:fillRect/>
          </a:stretch>
        </p:blipFill>
        <p:spPr>
          <a:xfrm>
            <a:off x="3196665" y="4287855"/>
            <a:ext cx="5798669" cy="1869596"/>
          </a:xfrm>
          <a:prstGeom prst="rect">
            <a:avLst/>
          </a:prstGeom>
        </p:spPr>
      </p:pic>
      <p:pic>
        <p:nvPicPr>
          <p:cNvPr id="13" name="圖片 12">
            <a:extLst>
              <a:ext uri="{FF2B5EF4-FFF2-40B4-BE49-F238E27FC236}">
                <a16:creationId xmlns:a16="http://schemas.microsoft.com/office/drawing/2014/main" id="{81C09A7B-45E0-4338-BAD6-EA6A35295851}"/>
              </a:ext>
            </a:extLst>
          </p:cNvPr>
          <p:cNvPicPr>
            <a:picLocks noChangeAspect="1"/>
          </p:cNvPicPr>
          <p:nvPr/>
        </p:nvPicPr>
        <p:blipFill>
          <a:blip r:embed="rId4"/>
          <a:stretch>
            <a:fillRect/>
          </a:stretch>
        </p:blipFill>
        <p:spPr>
          <a:xfrm>
            <a:off x="6095999" y="2340950"/>
            <a:ext cx="5798669" cy="1088050"/>
          </a:xfrm>
          <a:prstGeom prst="rect">
            <a:avLst/>
          </a:prstGeom>
        </p:spPr>
      </p:pic>
      <p:sp>
        <p:nvSpPr>
          <p:cNvPr id="12" name="文字方塊 11">
            <a:extLst>
              <a:ext uri="{FF2B5EF4-FFF2-40B4-BE49-F238E27FC236}">
                <a16:creationId xmlns:a16="http://schemas.microsoft.com/office/drawing/2014/main" id="{98B07CCB-E55E-4DEB-B67E-1449142FF032}"/>
              </a:ext>
            </a:extLst>
          </p:cNvPr>
          <p:cNvSpPr txBox="1"/>
          <p:nvPr/>
        </p:nvSpPr>
        <p:spPr>
          <a:xfrm>
            <a:off x="8356436" y="3489095"/>
            <a:ext cx="2204884" cy="369332"/>
          </a:xfrm>
          <a:prstGeom prst="rect">
            <a:avLst/>
          </a:prstGeom>
          <a:noFill/>
        </p:spPr>
        <p:txBody>
          <a:bodyPr wrap="square" rtlCol="0">
            <a:spAutoFit/>
          </a:bodyPr>
          <a:lstStyle/>
          <a:p>
            <a:r>
              <a:rPr lang="en-US" altLang="zh-TW" dirty="0"/>
              <a:t>Triangle </a:t>
            </a:r>
            <a:r>
              <a:rPr lang="en-US" altLang="zh-TW" dirty="0" err="1"/>
              <a:t>cReLU</a:t>
            </a:r>
            <a:r>
              <a:rPr lang="en-US" altLang="zh-TW" dirty="0"/>
              <a:t> </a:t>
            </a:r>
            <a:r>
              <a:rPr lang="zh-TW" altLang="en-US" dirty="0"/>
              <a:t>函數</a:t>
            </a:r>
          </a:p>
        </p:txBody>
      </p:sp>
      <p:pic>
        <p:nvPicPr>
          <p:cNvPr id="15" name="圖片 14">
            <a:extLst>
              <a:ext uri="{FF2B5EF4-FFF2-40B4-BE49-F238E27FC236}">
                <a16:creationId xmlns:a16="http://schemas.microsoft.com/office/drawing/2014/main" id="{D5995EE3-A86B-46CD-A875-298B98C9EC75}"/>
              </a:ext>
            </a:extLst>
          </p:cNvPr>
          <p:cNvPicPr>
            <a:picLocks noChangeAspect="1"/>
          </p:cNvPicPr>
          <p:nvPr/>
        </p:nvPicPr>
        <p:blipFill>
          <a:blip r:embed="rId5"/>
          <a:stretch>
            <a:fillRect/>
          </a:stretch>
        </p:blipFill>
        <p:spPr>
          <a:xfrm>
            <a:off x="996992" y="1318402"/>
            <a:ext cx="4128074" cy="746303"/>
          </a:xfrm>
          <a:prstGeom prst="rect">
            <a:avLst/>
          </a:prstGeom>
        </p:spPr>
      </p:pic>
      <p:sp>
        <p:nvSpPr>
          <p:cNvPr id="17" name="十字形 16">
            <a:extLst>
              <a:ext uri="{FF2B5EF4-FFF2-40B4-BE49-F238E27FC236}">
                <a16:creationId xmlns:a16="http://schemas.microsoft.com/office/drawing/2014/main" id="{2F7648B4-4BE9-4F02-942C-026459E15C6F}"/>
              </a:ext>
            </a:extLst>
          </p:cNvPr>
          <p:cNvSpPr/>
          <p:nvPr/>
        </p:nvSpPr>
        <p:spPr>
          <a:xfrm>
            <a:off x="2577233" y="2278865"/>
            <a:ext cx="483057" cy="464336"/>
          </a:xfrm>
          <a:prstGeom prst="plus">
            <a:avLst>
              <a:gd name="adj" fmla="val 4152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TW" altLang="en-US" dirty="0"/>
          </a:p>
        </p:txBody>
      </p:sp>
      <p:pic>
        <p:nvPicPr>
          <p:cNvPr id="18" name="圖片 17">
            <a:extLst>
              <a:ext uri="{FF2B5EF4-FFF2-40B4-BE49-F238E27FC236}">
                <a16:creationId xmlns:a16="http://schemas.microsoft.com/office/drawing/2014/main" id="{575939F4-60D0-48ED-A450-27F24EB70A70}"/>
              </a:ext>
            </a:extLst>
          </p:cNvPr>
          <p:cNvPicPr>
            <a:picLocks noChangeAspect="1"/>
          </p:cNvPicPr>
          <p:nvPr/>
        </p:nvPicPr>
        <p:blipFill>
          <a:blip r:embed="rId6"/>
          <a:stretch>
            <a:fillRect/>
          </a:stretch>
        </p:blipFill>
        <p:spPr>
          <a:xfrm>
            <a:off x="938000" y="2921591"/>
            <a:ext cx="4187066" cy="757123"/>
          </a:xfrm>
          <a:prstGeom prst="rect">
            <a:avLst/>
          </a:prstGeom>
        </p:spPr>
      </p:pic>
      <p:sp>
        <p:nvSpPr>
          <p:cNvPr id="19" name="文字方塊 18">
            <a:extLst>
              <a:ext uri="{FF2B5EF4-FFF2-40B4-BE49-F238E27FC236}">
                <a16:creationId xmlns:a16="http://schemas.microsoft.com/office/drawing/2014/main" id="{8BA9EC81-BACF-42E9-A8D4-F1B54CDB88E1}"/>
              </a:ext>
            </a:extLst>
          </p:cNvPr>
          <p:cNvSpPr txBox="1"/>
          <p:nvPr/>
        </p:nvSpPr>
        <p:spPr>
          <a:xfrm>
            <a:off x="1523021" y="3738810"/>
            <a:ext cx="2497984" cy="369332"/>
          </a:xfrm>
          <a:prstGeom prst="rect">
            <a:avLst/>
          </a:prstGeom>
          <a:noFill/>
        </p:spPr>
        <p:txBody>
          <a:bodyPr wrap="square" rtlCol="0">
            <a:spAutoFit/>
          </a:bodyPr>
          <a:lstStyle/>
          <a:p>
            <a:r>
              <a:rPr lang="zh-TW" altLang="en-US" dirty="0"/>
              <a:t>高斯函數 </a:t>
            </a:r>
            <a:r>
              <a:rPr lang="en-US" altLang="zh-TW" dirty="0"/>
              <a:t>+ </a:t>
            </a:r>
            <a:r>
              <a:rPr lang="en-US" altLang="zh-TW" dirty="0" err="1"/>
              <a:t>cReLU</a:t>
            </a:r>
            <a:r>
              <a:rPr lang="zh-TW" altLang="en-US" dirty="0"/>
              <a:t>函數</a:t>
            </a:r>
          </a:p>
        </p:txBody>
      </p:sp>
    </p:spTree>
    <p:extLst>
      <p:ext uri="{BB962C8B-B14F-4D97-AF65-F5344CB8AC3E}">
        <p14:creationId xmlns:p14="http://schemas.microsoft.com/office/powerpoint/2010/main" val="423684060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F4D5101-6321-4C1C-BACC-6E9D9F7016CF}"/>
              </a:ext>
            </a:extLst>
          </p:cNvPr>
          <p:cNvSpPr>
            <a:spLocks noGrp="1"/>
          </p:cNvSpPr>
          <p:nvPr>
            <p:ph type="sldNum" sz="quarter" idx="12"/>
          </p:nvPr>
        </p:nvSpPr>
        <p:spPr/>
        <p:txBody>
          <a:bodyPr/>
          <a:lstStyle/>
          <a:p>
            <a:fld id="{E5C60907-9731-46B4-A33D-FDF5DC3BFF3C}" type="slidenum">
              <a:rPr lang="zh-TW" altLang="en-US" smtClean="0"/>
              <a:t>78</a:t>
            </a:fld>
            <a:endParaRPr lang="zh-TW" altLang="en-US"/>
          </a:p>
        </p:txBody>
      </p:sp>
      <p:sp>
        <p:nvSpPr>
          <p:cNvPr id="6" name="文字方塊 5">
            <a:extLst>
              <a:ext uri="{FF2B5EF4-FFF2-40B4-BE49-F238E27FC236}">
                <a16:creationId xmlns:a16="http://schemas.microsoft.com/office/drawing/2014/main" id="{C3ADE576-C211-4FA4-ABE6-96699E17090E}"/>
              </a:ext>
            </a:extLst>
          </p:cNvPr>
          <p:cNvSpPr txBox="1"/>
          <p:nvPr/>
        </p:nvSpPr>
        <p:spPr>
          <a:xfrm>
            <a:off x="3464510" y="491583"/>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失敗案例分析</a:t>
            </a:r>
            <a:endParaRPr lang="en-US" altLang="zh-TW" sz="3600" dirty="0">
              <a:latin typeface="標楷體" panose="03000509000000000000" pitchFamily="65" charset="-120"/>
              <a:ea typeface="標楷體" panose="03000509000000000000" pitchFamily="65" charset="-120"/>
            </a:endParaRPr>
          </a:p>
        </p:txBody>
      </p:sp>
      <p:graphicFrame>
        <p:nvGraphicFramePr>
          <p:cNvPr id="7" name="表格 6">
            <a:extLst>
              <a:ext uri="{FF2B5EF4-FFF2-40B4-BE49-F238E27FC236}">
                <a16:creationId xmlns:a16="http://schemas.microsoft.com/office/drawing/2014/main" id="{4B18861C-094A-42B9-8340-14D0B2A70084}"/>
              </a:ext>
            </a:extLst>
          </p:cNvPr>
          <p:cNvGraphicFramePr>
            <a:graphicFrameLocks noGrp="1"/>
          </p:cNvGraphicFramePr>
          <p:nvPr>
            <p:extLst>
              <p:ext uri="{D42A27DB-BD31-4B8C-83A1-F6EECF244321}">
                <p14:modId xmlns:p14="http://schemas.microsoft.com/office/powerpoint/2010/main" val="3729908907"/>
              </p:ext>
            </p:extLst>
          </p:nvPr>
        </p:nvGraphicFramePr>
        <p:xfrm>
          <a:off x="1158337" y="1384299"/>
          <a:ext cx="10200641" cy="4491356"/>
        </p:xfrm>
        <a:graphic>
          <a:graphicData uri="http://schemas.openxmlformats.org/drawingml/2006/table">
            <a:tbl>
              <a:tblPr firstRow="1" bandRow="1">
                <a:tableStyleId>{5C22544A-7EE6-4342-B048-85BDC9FD1C3A}</a:tableStyleId>
              </a:tblPr>
              <a:tblGrid>
                <a:gridCol w="1397351">
                  <a:extLst>
                    <a:ext uri="{9D8B030D-6E8A-4147-A177-3AD203B41FA5}">
                      <a16:colId xmlns:a16="http://schemas.microsoft.com/office/drawing/2014/main" val="2297739104"/>
                    </a:ext>
                  </a:extLst>
                </a:gridCol>
                <a:gridCol w="2132475">
                  <a:extLst>
                    <a:ext uri="{9D8B030D-6E8A-4147-A177-3AD203B41FA5}">
                      <a16:colId xmlns:a16="http://schemas.microsoft.com/office/drawing/2014/main" val="3182821606"/>
                    </a:ext>
                  </a:extLst>
                </a:gridCol>
                <a:gridCol w="2223605">
                  <a:extLst>
                    <a:ext uri="{9D8B030D-6E8A-4147-A177-3AD203B41FA5}">
                      <a16:colId xmlns:a16="http://schemas.microsoft.com/office/drawing/2014/main" val="1704091315"/>
                    </a:ext>
                  </a:extLst>
                </a:gridCol>
                <a:gridCol w="2223605">
                  <a:extLst>
                    <a:ext uri="{9D8B030D-6E8A-4147-A177-3AD203B41FA5}">
                      <a16:colId xmlns:a16="http://schemas.microsoft.com/office/drawing/2014/main" val="3475896407"/>
                    </a:ext>
                  </a:extLst>
                </a:gridCol>
                <a:gridCol w="2223605">
                  <a:extLst>
                    <a:ext uri="{9D8B030D-6E8A-4147-A177-3AD203B41FA5}">
                      <a16:colId xmlns:a16="http://schemas.microsoft.com/office/drawing/2014/main" val="1097604102"/>
                    </a:ext>
                  </a:extLst>
                </a:gridCol>
              </a:tblGrid>
              <a:tr h="405658">
                <a:tc rowSpan="2">
                  <a:txBody>
                    <a:bodyPr/>
                    <a:lstStyle/>
                    <a:p>
                      <a:pPr algn="ctr"/>
                      <a:r>
                        <a:rPr lang="en-US" altLang="zh-TW" dirty="0"/>
                        <a:t>Label</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zh-TW" altLang="en-US" dirty="0">
                          <a:latin typeface="+mj-lt"/>
                        </a:rPr>
                        <a:t>輸入影像</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dirty="0"/>
                        <a:t>輸入影像分割</a:t>
                      </a:r>
                      <a:r>
                        <a:rPr lang="en-US" altLang="zh-TW" dirty="0"/>
                        <a:t>-0</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dirty="0"/>
                        <a:t>輸入影像分割</a:t>
                      </a:r>
                      <a:r>
                        <a:rPr lang="en-US" altLang="zh-TW" dirty="0"/>
                        <a:t>-1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dirty="0"/>
                        <a:t>輸入影像分割</a:t>
                      </a:r>
                      <a:r>
                        <a:rPr lang="en-US" altLang="zh-TW" dirty="0"/>
                        <a:t>-2</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41320327"/>
                  </a:ext>
                </a:extLst>
              </a:tr>
              <a:tr h="405658">
                <a:tc vMerge="1">
                  <a:txBody>
                    <a:bodyPr/>
                    <a:lstStyle/>
                    <a:p>
                      <a:endParaRPr lang="zh-TW" altLang="en-US" dirty="0"/>
                    </a:p>
                  </a:txBody>
                  <a:tcPr/>
                </a:tc>
                <a:tc vMerge="1">
                  <a:txBody>
                    <a:bodyPr/>
                    <a:lstStyle/>
                    <a:p>
                      <a:endParaRPr lang="zh-TW" altLang="en-US" dirty="0"/>
                    </a:p>
                  </a:txBody>
                  <a:tcPr/>
                </a:tc>
                <a:tc>
                  <a:txBody>
                    <a:bodyPr/>
                    <a:lstStyle/>
                    <a:p>
                      <a:pPr algn="ctr"/>
                      <a:r>
                        <a:rPr lang="en-US" altLang="zh-TW" sz="1800" b="1" kern="1200" dirty="0">
                          <a:solidFill>
                            <a:schemeClr val="lt1"/>
                          </a:solidFill>
                          <a:latin typeface="+mn-lt"/>
                          <a:ea typeface="+mn-ea"/>
                          <a:cs typeface="+mn-cs"/>
                        </a:rPr>
                        <a:t>RM-CI-Color-0</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RM-CI-Color-1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RM-CI-Color-2</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2144413325"/>
                  </a:ext>
                </a:extLst>
              </a:tr>
              <a:tr h="1840020">
                <a:tc rowSpan="2">
                  <a:txBody>
                    <a:bodyPr/>
                    <a:lstStyle/>
                    <a:p>
                      <a:pPr algn="ctr"/>
                      <a:r>
                        <a:rPr lang="en-US" altLang="zh-TW" dirty="0"/>
                        <a:t>Red 1</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05993614"/>
                  </a:ext>
                </a:extLst>
              </a:tr>
              <a:tr h="1840020">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2381613"/>
                  </a:ext>
                </a:extLst>
              </a:tr>
            </a:tbl>
          </a:graphicData>
        </a:graphic>
      </p:graphicFrame>
      <p:pic>
        <p:nvPicPr>
          <p:cNvPr id="9" name="圖片 8">
            <a:extLst>
              <a:ext uri="{FF2B5EF4-FFF2-40B4-BE49-F238E27FC236}">
                <a16:creationId xmlns:a16="http://schemas.microsoft.com/office/drawing/2014/main" id="{2A9429CD-A02F-44DF-9747-79313087C0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8543" y="3201923"/>
            <a:ext cx="1613917" cy="1613917"/>
          </a:xfrm>
          <a:prstGeom prst="rect">
            <a:avLst/>
          </a:prstGeom>
        </p:spPr>
      </p:pic>
      <p:pic>
        <p:nvPicPr>
          <p:cNvPr id="11" name="圖片 10">
            <a:extLst>
              <a:ext uri="{FF2B5EF4-FFF2-40B4-BE49-F238E27FC236}">
                <a16:creationId xmlns:a16="http://schemas.microsoft.com/office/drawing/2014/main" id="{EBA1B325-DC6C-48CD-889C-C7DA50C594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8903" y="2253992"/>
            <a:ext cx="1613917" cy="1606142"/>
          </a:xfrm>
          <a:prstGeom prst="rect">
            <a:avLst/>
          </a:prstGeom>
        </p:spPr>
      </p:pic>
      <p:pic>
        <p:nvPicPr>
          <p:cNvPr id="13" name="圖片 12">
            <a:extLst>
              <a:ext uri="{FF2B5EF4-FFF2-40B4-BE49-F238E27FC236}">
                <a16:creationId xmlns:a16="http://schemas.microsoft.com/office/drawing/2014/main" id="{473C38AD-9266-4C3C-A8DD-7B3E9B315A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03819" y="2253992"/>
            <a:ext cx="1613917" cy="1607513"/>
          </a:xfrm>
          <a:prstGeom prst="rect">
            <a:avLst/>
          </a:prstGeom>
        </p:spPr>
      </p:pic>
      <p:pic>
        <p:nvPicPr>
          <p:cNvPr id="15" name="圖片 14">
            <a:extLst>
              <a:ext uri="{FF2B5EF4-FFF2-40B4-BE49-F238E27FC236}">
                <a16:creationId xmlns:a16="http://schemas.microsoft.com/office/drawing/2014/main" id="{905ADF24-2C9D-45E0-88C5-DB1AED8F3AA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95498" y="2273650"/>
            <a:ext cx="1438165" cy="1613917"/>
          </a:xfrm>
          <a:prstGeom prst="rect">
            <a:avLst/>
          </a:prstGeom>
        </p:spPr>
      </p:pic>
      <p:pic>
        <p:nvPicPr>
          <p:cNvPr id="17" name="圖片 16">
            <a:extLst>
              <a:ext uri="{FF2B5EF4-FFF2-40B4-BE49-F238E27FC236}">
                <a16:creationId xmlns:a16="http://schemas.microsoft.com/office/drawing/2014/main" id="{7EA8F871-A2B2-46DA-80EE-7411BDE9C93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78903" y="4106519"/>
            <a:ext cx="1613917" cy="1606142"/>
          </a:xfrm>
          <a:prstGeom prst="rect">
            <a:avLst/>
          </a:prstGeom>
        </p:spPr>
      </p:pic>
      <p:pic>
        <p:nvPicPr>
          <p:cNvPr id="19" name="圖片 18">
            <a:extLst>
              <a:ext uri="{FF2B5EF4-FFF2-40B4-BE49-F238E27FC236}">
                <a16:creationId xmlns:a16="http://schemas.microsoft.com/office/drawing/2014/main" id="{423B7402-18AE-472D-9C98-D7969B8AA53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03819" y="4106519"/>
            <a:ext cx="1613917" cy="1607513"/>
          </a:xfrm>
          <a:prstGeom prst="rect">
            <a:avLst/>
          </a:prstGeom>
        </p:spPr>
      </p:pic>
      <p:pic>
        <p:nvPicPr>
          <p:cNvPr id="21" name="圖片 20">
            <a:extLst>
              <a:ext uri="{FF2B5EF4-FFF2-40B4-BE49-F238E27FC236}">
                <a16:creationId xmlns:a16="http://schemas.microsoft.com/office/drawing/2014/main" id="{8F729154-9DAD-4090-A6DB-E8DDA975E38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595498" y="4141898"/>
            <a:ext cx="1438165" cy="1613917"/>
          </a:xfrm>
          <a:prstGeom prst="rect">
            <a:avLst/>
          </a:prstGeom>
        </p:spPr>
      </p:pic>
    </p:spTree>
    <p:extLst>
      <p:ext uri="{BB962C8B-B14F-4D97-AF65-F5344CB8AC3E}">
        <p14:creationId xmlns:p14="http://schemas.microsoft.com/office/powerpoint/2010/main" val="12943709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F4D5101-6321-4C1C-BACC-6E9D9F7016CF}"/>
              </a:ext>
            </a:extLst>
          </p:cNvPr>
          <p:cNvSpPr>
            <a:spLocks noGrp="1"/>
          </p:cNvSpPr>
          <p:nvPr>
            <p:ph type="sldNum" sz="quarter" idx="12"/>
          </p:nvPr>
        </p:nvSpPr>
        <p:spPr/>
        <p:txBody>
          <a:bodyPr/>
          <a:lstStyle/>
          <a:p>
            <a:fld id="{E5C60907-9731-46B4-A33D-FDF5DC3BFF3C}" type="slidenum">
              <a:rPr lang="zh-TW" altLang="en-US" smtClean="0"/>
              <a:t>79</a:t>
            </a:fld>
            <a:endParaRPr lang="zh-TW" altLang="en-US"/>
          </a:p>
        </p:txBody>
      </p:sp>
      <p:sp>
        <p:nvSpPr>
          <p:cNvPr id="6" name="文字方塊 5">
            <a:extLst>
              <a:ext uri="{FF2B5EF4-FFF2-40B4-BE49-F238E27FC236}">
                <a16:creationId xmlns:a16="http://schemas.microsoft.com/office/drawing/2014/main" id="{C3ADE576-C211-4FA4-ABE6-96699E17090E}"/>
              </a:ext>
            </a:extLst>
          </p:cNvPr>
          <p:cNvSpPr txBox="1"/>
          <p:nvPr/>
        </p:nvSpPr>
        <p:spPr>
          <a:xfrm>
            <a:off x="3464510" y="491583"/>
            <a:ext cx="5262979"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實驗結果</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t>失敗案例分析</a:t>
            </a:r>
            <a:endParaRPr lang="en-US" altLang="zh-TW" sz="3600" dirty="0">
              <a:latin typeface="標楷體" panose="03000509000000000000" pitchFamily="65" charset="-120"/>
              <a:ea typeface="標楷體" panose="03000509000000000000" pitchFamily="65" charset="-120"/>
            </a:endParaRPr>
          </a:p>
        </p:txBody>
      </p:sp>
      <p:graphicFrame>
        <p:nvGraphicFramePr>
          <p:cNvPr id="7" name="表格 6">
            <a:extLst>
              <a:ext uri="{FF2B5EF4-FFF2-40B4-BE49-F238E27FC236}">
                <a16:creationId xmlns:a16="http://schemas.microsoft.com/office/drawing/2014/main" id="{4B18861C-094A-42B9-8340-14D0B2A70084}"/>
              </a:ext>
            </a:extLst>
          </p:cNvPr>
          <p:cNvGraphicFramePr>
            <a:graphicFrameLocks noGrp="1"/>
          </p:cNvGraphicFramePr>
          <p:nvPr>
            <p:extLst>
              <p:ext uri="{D42A27DB-BD31-4B8C-83A1-F6EECF244321}">
                <p14:modId xmlns:p14="http://schemas.microsoft.com/office/powerpoint/2010/main" val="1128227531"/>
              </p:ext>
            </p:extLst>
          </p:nvPr>
        </p:nvGraphicFramePr>
        <p:xfrm>
          <a:off x="1158337" y="1384299"/>
          <a:ext cx="10200641" cy="4491356"/>
        </p:xfrm>
        <a:graphic>
          <a:graphicData uri="http://schemas.openxmlformats.org/drawingml/2006/table">
            <a:tbl>
              <a:tblPr firstRow="1" bandRow="1">
                <a:tableStyleId>{5C22544A-7EE6-4342-B048-85BDC9FD1C3A}</a:tableStyleId>
              </a:tblPr>
              <a:tblGrid>
                <a:gridCol w="1397351">
                  <a:extLst>
                    <a:ext uri="{9D8B030D-6E8A-4147-A177-3AD203B41FA5}">
                      <a16:colId xmlns:a16="http://schemas.microsoft.com/office/drawing/2014/main" val="2297739104"/>
                    </a:ext>
                  </a:extLst>
                </a:gridCol>
                <a:gridCol w="2132475">
                  <a:extLst>
                    <a:ext uri="{9D8B030D-6E8A-4147-A177-3AD203B41FA5}">
                      <a16:colId xmlns:a16="http://schemas.microsoft.com/office/drawing/2014/main" val="3182821606"/>
                    </a:ext>
                  </a:extLst>
                </a:gridCol>
                <a:gridCol w="2223605">
                  <a:extLst>
                    <a:ext uri="{9D8B030D-6E8A-4147-A177-3AD203B41FA5}">
                      <a16:colId xmlns:a16="http://schemas.microsoft.com/office/drawing/2014/main" val="1704091315"/>
                    </a:ext>
                  </a:extLst>
                </a:gridCol>
                <a:gridCol w="2223605">
                  <a:extLst>
                    <a:ext uri="{9D8B030D-6E8A-4147-A177-3AD203B41FA5}">
                      <a16:colId xmlns:a16="http://schemas.microsoft.com/office/drawing/2014/main" val="3475896407"/>
                    </a:ext>
                  </a:extLst>
                </a:gridCol>
                <a:gridCol w="2223605">
                  <a:extLst>
                    <a:ext uri="{9D8B030D-6E8A-4147-A177-3AD203B41FA5}">
                      <a16:colId xmlns:a16="http://schemas.microsoft.com/office/drawing/2014/main" val="1097604102"/>
                    </a:ext>
                  </a:extLst>
                </a:gridCol>
              </a:tblGrid>
              <a:tr h="405658">
                <a:tc rowSpan="2">
                  <a:txBody>
                    <a:bodyPr/>
                    <a:lstStyle/>
                    <a:p>
                      <a:pPr algn="ctr"/>
                      <a:r>
                        <a:rPr lang="en-US" altLang="zh-TW" dirty="0"/>
                        <a:t>Label</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zh-TW" altLang="en-US" dirty="0">
                          <a:latin typeface="+mj-lt"/>
                        </a:rPr>
                        <a:t>輸入影像</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dirty="0"/>
                        <a:t>輸入影像分割</a:t>
                      </a:r>
                      <a:r>
                        <a:rPr lang="en-US" altLang="zh-TW" dirty="0"/>
                        <a:t>-0</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dirty="0"/>
                        <a:t>輸入影像分割</a:t>
                      </a:r>
                      <a:r>
                        <a:rPr lang="en-US" altLang="zh-TW" dirty="0"/>
                        <a:t>-1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dirty="0"/>
                        <a:t>輸入影像分割</a:t>
                      </a:r>
                      <a:r>
                        <a:rPr lang="en-US" altLang="zh-TW" dirty="0"/>
                        <a:t>-2</a:t>
                      </a:r>
                      <a:endParaRPr lang="zh-TW" altLang="en-US"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41320327"/>
                  </a:ext>
                </a:extLst>
              </a:tr>
              <a:tr h="405658">
                <a:tc vMerge="1">
                  <a:txBody>
                    <a:bodyPr/>
                    <a:lstStyle/>
                    <a:p>
                      <a:endParaRPr lang="zh-TW" altLang="en-US" dirty="0"/>
                    </a:p>
                  </a:txBody>
                  <a:tcPr/>
                </a:tc>
                <a:tc vMerge="1">
                  <a:txBody>
                    <a:bodyPr/>
                    <a:lstStyle/>
                    <a:p>
                      <a:endParaRPr lang="zh-TW" altLang="en-US" dirty="0"/>
                    </a:p>
                  </a:txBody>
                  <a:tcPr/>
                </a:tc>
                <a:tc>
                  <a:txBody>
                    <a:bodyPr/>
                    <a:lstStyle/>
                    <a:p>
                      <a:pPr algn="ctr"/>
                      <a:r>
                        <a:rPr lang="en-US" altLang="zh-TW" sz="1800" b="1" kern="1200" dirty="0">
                          <a:solidFill>
                            <a:schemeClr val="lt1"/>
                          </a:solidFill>
                          <a:latin typeface="+mn-lt"/>
                          <a:ea typeface="+mn-ea"/>
                          <a:cs typeface="+mn-cs"/>
                        </a:rPr>
                        <a:t>RM-CI-Color-0</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RM-CI-Color-1</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800" b="1" kern="1200" dirty="0">
                          <a:solidFill>
                            <a:schemeClr val="lt1"/>
                          </a:solidFill>
                          <a:latin typeface="+mn-lt"/>
                          <a:ea typeface="+mn-ea"/>
                          <a:cs typeface="+mn-cs"/>
                        </a:rPr>
                        <a:t>RM-CI-Color-2</a:t>
                      </a:r>
                      <a:endParaRPr lang="zh-TW" altLang="en-US" sz="1800" b="1" kern="1200" dirty="0">
                        <a:solidFill>
                          <a:schemeClr val="lt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2144413325"/>
                  </a:ext>
                </a:extLst>
              </a:tr>
              <a:tr h="1840020">
                <a:tc rowSpan="2">
                  <a:txBody>
                    <a:bodyPr/>
                    <a:lstStyle/>
                    <a:p>
                      <a:pPr algn="ctr"/>
                      <a:r>
                        <a:rPr lang="en-US" altLang="zh-TW" dirty="0"/>
                        <a:t>Green 5</a:t>
                      </a: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05993614"/>
                  </a:ext>
                </a:extLst>
              </a:tr>
              <a:tr h="1840020">
                <a:tc vMerge="1">
                  <a:txBody>
                    <a:bodyPr/>
                    <a:lstStyle/>
                    <a:p>
                      <a:pPr algn="ctr"/>
                      <a:endParaRPr lang="zh-TW" altLang="en-US" dirty="0"/>
                    </a:p>
                  </a:txBody>
                  <a:tcPr anchor="ctr"/>
                </a:tc>
                <a:tc vMerge="1">
                  <a:txBody>
                    <a:bodyPr/>
                    <a:lstStyle/>
                    <a:p>
                      <a:pPr algn="ctr"/>
                      <a:endParaRPr lang="zh-TW" altLang="en-US" dirty="0"/>
                    </a:p>
                  </a:txBody>
                  <a:tcPr anchor="ctr"/>
                </a:tc>
                <a:tc>
                  <a:txBody>
                    <a:bodyPr/>
                    <a:lstStyle/>
                    <a:p>
                      <a:pPr algn="ctr"/>
                      <a:endParaRPr lang="zh-TW"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TW"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2381613"/>
                  </a:ext>
                </a:extLst>
              </a:tr>
            </a:tbl>
          </a:graphicData>
        </a:graphic>
      </p:graphicFrame>
      <p:pic>
        <p:nvPicPr>
          <p:cNvPr id="8" name="圖片 7">
            <a:extLst>
              <a:ext uri="{FF2B5EF4-FFF2-40B4-BE49-F238E27FC236}">
                <a16:creationId xmlns:a16="http://schemas.microsoft.com/office/drawing/2014/main" id="{FFDBD870-CD64-447C-8531-78885A9AD0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55103" y="2409227"/>
            <a:ext cx="1402747" cy="1395989"/>
          </a:xfrm>
          <a:prstGeom prst="rect">
            <a:avLst/>
          </a:prstGeom>
        </p:spPr>
      </p:pic>
      <p:pic>
        <p:nvPicPr>
          <p:cNvPr id="22" name="圖片 21">
            <a:extLst>
              <a:ext uri="{FF2B5EF4-FFF2-40B4-BE49-F238E27FC236}">
                <a16:creationId xmlns:a16="http://schemas.microsoft.com/office/drawing/2014/main" id="{E69E2309-AC4A-499A-B66F-F12F27499A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5103" y="4212331"/>
            <a:ext cx="1402747" cy="1395989"/>
          </a:xfrm>
          <a:prstGeom prst="rect">
            <a:avLst/>
          </a:prstGeom>
        </p:spPr>
      </p:pic>
      <p:pic>
        <p:nvPicPr>
          <p:cNvPr id="24" name="圖片 23">
            <a:extLst>
              <a:ext uri="{FF2B5EF4-FFF2-40B4-BE49-F238E27FC236}">
                <a16:creationId xmlns:a16="http://schemas.microsoft.com/office/drawing/2014/main" id="{289D9C46-8A33-4E94-A8D3-FFC17A523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25938" y="4212331"/>
            <a:ext cx="1401551" cy="1395989"/>
          </a:xfrm>
          <a:prstGeom prst="rect">
            <a:avLst/>
          </a:prstGeom>
        </p:spPr>
      </p:pic>
      <p:pic>
        <p:nvPicPr>
          <p:cNvPr id="26" name="圖片 25">
            <a:extLst>
              <a:ext uri="{FF2B5EF4-FFF2-40B4-BE49-F238E27FC236}">
                <a16:creationId xmlns:a16="http://schemas.microsoft.com/office/drawing/2014/main" id="{8FCFA8A7-527A-4493-B2B3-87FC9AA06C7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32713" y="4212331"/>
            <a:ext cx="1291752" cy="1449612"/>
          </a:xfrm>
          <a:prstGeom prst="rect">
            <a:avLst/>
          </a:prstGeom>
        </p:spPr>
      </p:pic>
      <p:pic>
        <p:nvPicPr>
          <p:cNvPr id="30" name="圖片 29">
            <a:extLst>
              <a:ext uri="{FF2B5EF4-FFF2-40B4-BE49-F238E27FC236}">
                <a16:creationId xmlns:a16="http://schemas.microsoft.com/office/drawing/2014/main" id="{F8AF7CD8-93C0-4D36-80EC-CEB878155A8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24741" y="2409227"/>
            <a:ext cx="1402748" cy="1397181"/>
          </a:xfrm>
          <a:prstGeom prst="rect">
            <a:avLst/>
          </a:prstGeom>
        </p:spPr>
      </p:pic>
      <p:pic>
        <p:nvPicPr>
          <p:cNvPr id="32" name="圖片 31">
            <a:extLst>
              <a:ext uri="{FF2B5EF4-FFF2-40B4-BE49-F238E27FC236}">
                <a16:creationId xmlns:a16="http://schemas.microsoft.com/office/drawing/2014/main" id="{99798C40-B7DA-472D-8E6A-6A5BC27CAF0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09039" y="2356275"/>
            <a:ext cx="1291154" cy="1448941"/>
          </a:xfrm>
          <a:prstGeom prst="rect">
            <a:avLst/>
          </a:prstGeom>
        </p:spPr>
      </p:pic>
      <p:pic>
        <p:nvPicPr>
          <p:cNvPr id="34" name="圖片 33">
            <a:extLst>
              <a:ext uri="{FF2B5EF4-FFF2-40B4-BE49-F238E27FC236}">
                <a16:creationId xmlns:a16="http://schemas.microsoft.com/office/drawing/2014/main" id="{866A08A6-6F87-436B-9B25-2FF7F5D93F6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46697" y="3250538"/>
            <a:ext cx="1519563" cy="1519563"/>
          </a:xfrm>
          <a:prstGeom prst="rect">
            <a:avLst/>
          </a:prstGeom>
        </p:spPr>
      </p:pic>
    </p:spTree>
    <p:extLst>
      <p:ext uri="{BB962C8B-B14F-4D97-AF65-F5344CB8AC3E}">
        <p14:creationId xmlns:p14="http://schemas.microsoft.com/office/powerpoint/2010/main" val="4287174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926175" y="382710"/>
            <a:ext cx="4339650" cy="646331"/>
          </a:xfrm>
          <a:prstGeom prst="rect">
            <a:avLst/>
          </a:prstGeom>
          <a:noFill/>
        </p:spPr>
        <p:txBody>
          <a:bodyPr wrap="none" rtlCol="0">
            <a:spAutoFit/>
          </a:bodyPr>
          <a:lstStyle/>
          <a:p>
            <a:r>
              <a:rPr lang="zh-TW" altLang="en-US" sz="3600" dirty="0">
                <a:solidFill>
                  <a:srgbClr val="000000"/>
                </a:solidFill>
                <a:latin typeface="標楷體" panose="03000509000000000000" pitchFamily="65" charset="-120"/>
                <a:ea typeface="標楷體" panose="03000509000000000000" pitchFamily="65" charset="-120"/>
              </a:rPr>
              <a:t>人如何感知彩色影像</a:t>
            </a:r>
          </a:p>
        </p:txBody>
      </p:sp>
      <p:sp>
        <p:nvSpPr>
          <p:cNvPr id="2" name="文字方塊 1">
            <a:extLst>
              <a:ext uri="{FF2B5EF4-FFF2-40B4-BE49-F238E27FC236}">
                <a16:creationId xmlns:a16="http://schemas.microsoft.com/office/drawing/2014/main" id="{61EDE1BB-7398-E012-A3B9-B2350876A379}"/>
              </a:ext>
            </a:extLst>
          </p:cNvPr>
          <p:cNvSpPr txBox="1"/>
          <p:nvPr/>
        </p:nvSpPr>
        <p:spPr>
          <a:xfrm>
            <a:off x="1326722" y="1276935"/>
            <a:ext cx="10103277" cy="1200329"/>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根據</a:t>
            </a:r>
            <a:r>
              <a:rPr lang="en-US" altLang="zh-TW" sz="2400" dirty="0"/>
              <a:t>《Neuroscience》</a:t>
            </a:r>
            <a:r>
              <a:rPr lang="zh-TW" altLang="en-US" sz="2400" dirty="0"/>
              <a:t>所介紹，以下是彩色影像在主要視覺路徑</a:t>
            </a:r>
            <a:r>
              <a:rPr lang="en-US" altLang="zh-TW" sz="2400" dirty="0"/>
              <a:t>(Central Visual Pathway) </a:t>
            </a:r>
            <a:r>
              <a:rPr lang="zh-TW" altLang="en-US" sz="2400" dirty="0"/>
              <a:t>會經過的部位，我們將介紹其中的兩個最重要的部位：視網膜 </a:t>
            </a:r>
            <a:r>
              <a:rPr lang="en-US" altLang="zh-TW" sz="2400" dirty="0"/>
              <a:t>(Retina)</a:t>
            </a:r>
            <a:r>
              <a:rPr lang="zh-TW" altLang="en-US" sz="2400" dirty="0"/>
              <a:t> 、視覺皮層 </a:t>
            </a:r>
            <a:r>
              <a:rPr lang="en-US" altLang="zh-TW" sz="2400" dirty="0"/>
              <a:t>(Visual Cortex)</a:t>
            </a:r>
            <a:endParaRPr lang="zh-TW" altLang="en-US" sz="24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15984FFA-CE73-40DD-BB8C-C18A4FD85559}"/>
              </a:ext>
            </a:extLst>
          </p:cNvPr>
          <p:cNvSpPr>
            <a:spLocks noGrp="1"/>
          </p:cNvSpPr>
          <p:nvPr>
            <p:ph type="sldNum" sz="quarter" idx="12"/>
          </p:nvPr>
        </p:nvSpPr>
        <p:spPr/>
        <p:txBody>
          <a:bodyPr/>
          <a:lstStyle/>
          <a:p>
            <a:fld id="{E5C60907-9731-46B4-A33D-FDF5DC3BFF3C}" type="slidenum">
              <a:rPr lang="zh-TW" altLang="en-US" smtClean="0"/>
              <a:t>8</a:t>
            </a:fld>
            <a:endParaRPr lang="zh-TW" altLang="en-US"/>
          </a:p>
        </p:txBody>
      </p:sp>
      <p:pic>
        <p:nvPicPr>
          <p:cNvPr id="6" name="圖片 5">
            <a:extLst>
              <a:ext uri="{FF2B5EF4-FFF2-40B4-BE49-F238E27FC236}">
                <a16:creationId xmlns:a16="http://schemas.microsoft.com/office/drawing/2014/main" id="{476AF097-7B2A-4E05-8057-6BBF536D9F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6682" y="2725159"/>
            <a:ext cx="5038636" cy="3532598"/>
          </a:xfrm>
          <a:prstGeom prst="rect">
            <a:avLst/>
          </a:prstGeom>
        </p:spPr>
      </p:pic>
    </p:spTree>
    <p:extLst>
      <p:ext uri="{BB962C8B-B14F-4D97-AF65-F5344CB8AC3E}">
        <p14:creationId xmlns:p14="http://schemas.microsoft.com/office/powerpoint/2010/main" val="18162469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1335398E-3D77-8B66-D30B-CFCC5086DC48}"/>
              </a:ext>
            </a:extLst>
          </p:cNvPr>
          <p:cNvSpPr txBox="1"/>
          <p:nvPr/>
        </p:nvSpPr>
        <p:spPr>
          <a:xfrm>
            <a:off x="699901" y="587000"/>
            <a:ext cx="1811413" cy="646331"/>
          </a:xfrm>
          <a:prstGeom prst="rect">
            <a:avLst/>
          </a:prstGeom>
          <a:noFill/>
        </p:spPr>
        <p:txBody>
          <a:bodyPr wrap="square" rtlCol="0">
            <a:spAutoFit/>
          </a:bodyPr>
          <a:lstStyle/>
          <a:p>
            <a:pPr algn="ctr"/>
            <a:r>
              <a:rPr lang="zh-TW" altLang="en-US" sz="3600" dirty="0">
                <a:latin typeface="標楷體" panose="03000509000000000000" pitchFamily="65" charset="-120"/>
                <a:ea typeface="標楷體" panose="03000509000000000000" pitchFamily="65" charset="-120"/>
              </a:rPr>
              <a:t>大綱</a:t>
            </a:r>
          </a:p>
        </p:txBody>
      </p:sp>
      <p:sp>
        <p:nvSpPr>
          <p:cNvPr id="3" name="投影片編號版面配置區 2">
            <a:extLst>
              <a:ext uri="{FF2B5EF4-FFF2-40B4-BE49-F238E27FC236}">
                <a16:creationId xmlns:a16="http://schemas.microsoft.com/office/drawing/2014/main" id="{A46D9788-03C1-44AB-82C7-82FF94C6C014}"/>
              </a:ext>
            </a:extLst>
          </p:cNvPr>
          <p:cNvSpPr>
            <a:spLocks noGrp="1"/>
          </p:cNvSpPr>
          <p:nvPr>
            <p:ph type="sldNum" sz="quarter" idx="12"/>
          </p:nvPr>
        </p:nvSpPr>
        <p:spPr/>
        <p:txBody>
          <a:bodyPr/>
          <a:lstStyle/>
          <a:p>
            <a:fld id="{E5C60907-9731-46B4-A33D-FDF5DC3BFF3C}" type="slidenum">
              <a:rPr lang="zh-TW" altLang="en-US" smtClean="0"/>
              <a:t>80</a:t>
            </a:fld>
            <a:endParaRPr lang="zh-TW" altLang="en-US"/>
          </a:p>
        </p:txBody>
      </p:sp>
      <p:sp>
        <p:nvSpPr>
          <p:cNvPr id="5" name="文字方塊 4">
            <a:extLst>
              <a:ext uri="{FF2B5EF4-FFF2-40B4-BE49-F238E27FC236}">
                <a16:creationId xmlns:a16="http://schemas.microsoft.com/office/drawing/2014/main" id="{B57905EC-E191-434D-AABD-9BD660DB0076}"/>
              </a:ext>
            </a:extLst>
          </p:cNvPr>
          <p:cNvSpPr txBox="1"/>
          <p:nvPr/>
        </p:nvSpPr>
        <p:spPr>
          <a:xfrm>
            <a:off x="2511314" y="1874728"/>
            <a:ext cx="6697737" cy="3108543"/>
          </a:xfrm>
          <a:prstGeom prst="rect">
            <a:avLst/>
          </a:prstGeom>
          <a:noFill/>
        </p:spPr>
        <p:txBody>
          <a:bodyPr wrap="square" rtlCol="0">
            <a:spAutoFit/>
          </a:bodyPr>
          <a:lstStyle/>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緒論</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背景知識與相關研究</a:t>
            </a:r>
            <a:endParaRPr lang="en-US" altLang="zh-TW" sz="2800" dirty="0">
              <a:solidFill>
                <a:schemeClr val="bg1">
                  <a:lumMod val="50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研究方法</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solidFill>
                  <a:schemeClr val="bg1">
                    <a:lumMod val="75000"/>
                  </a:schemeClr>
                </a:solidFill>
                <a:latin typeface="標楷體" panose="03000509000000000000" pitchFamily="65" charset="-120"/>
                <a:ea typeface="標楷體" panose="03000509000000000000" pitchFamily="65" charset="-120"/>
              </a:rPr>
              <a:t>實驗設計與結果</a:t>
            </a:r>
            <a:endParaRPr lang="en-US" altLang="zh-TW" sz="2800" dirty="0">
              <a:solidFill>
                <a:schemeClr val="bg1">
                  <a:lumMod val="75000"/>
                </a:schemeClr>
              </a:solidFill>
              <a:latin typeface="標楷體" panose="03000509000000000000" pitchFamily="65" charset="-120"/>
              <a:ea typeface="標楷體" panose="03000509000000000000" pitchFamily="65" charset="-120"/>
            </a:endParaRPr>
          </a:p>
          <a:p>
            <a:pPr marL="571500" indent="-571500">
              <a:buFont typeface="Arial" panose="020B0604020202020204" pitchFamily="34" charset="0"/>
              <a:buChar char="•"/>
            </a:pPr>
            <a:r>
              <a:rPr lang="zh-TW" altLang="en-US" sz="2800" dirty="0">
                <a:latin typeface="標楷體" panose="03000509000000000000" pitchFamily="65" charset="-120"/>
                <a:ea typeface="標楷體" panose="03000509000000000000" pitchFamily="65" charset="-120"/>
              </a:rPr>
              <a:t>結論與未來展望</a:t>
            </a:r>
            <a:endParaRPr lang="en-US" altLang="zh-TW" sz="2800" dirty="0">
              <a:latin typeface="標楷體" panose="03000509000000000000" pitchFamily="65" charset="-120"/>
              <a:ea typeface="標楷體" panose="03000509000000000000" pitchFamily="65" charset="-120"/>
            </a:endParaRPr>
          </a:p>
          <a:p>
            <a:pPr marL="1028700" marR="0" lvl="1" indent="-571500" algn="l" defTabSz="914400" rtl="0" eaLnBrk="1" fontAlgn="auto" latinLnBrk="0" hangingPunct="1">
              <a:lnSpc>
                <a:spcPct val="100000"/>
              </a:lnSpc>
              <a:spcBef>
                <a:spcPts val="0"/>
              </a:spcBef>
              <a:spcAft>
                <a:spcPts val="0"/>
              </a:spcAft>
              <a:buClrTx/>
              <a:buSzTx/>
              <a:buFont typeface="標楷體" panose="03000509000000000000" pitchFamily="65" charset="-120"/>
              <a:buChar char="–"/>
              <a:tabLst/>
              <a:defRPr/>
            </a:pPr>
            <a:r>
              <a:rPr kumimoji="0" lang="zh-TW" altLang="en-US" sz="2800" b="0" i="0" u="none" strike="noStrike" kern="1200" cap="none" spc="0" normalizeH="0" baseline="0" noProof="0" dirty="0">
                <a:ln>
                  <a:noFill/>
                </a:ln>
                <a:effectLst/>
                <a:uLnTx/>
                <a:uFillTx/>
                <a:latin typeface="標楷體" panose="03000509000000000000" pitchFamily="65" charset="-120"/>
                <a:ea typeface="標楷體" panose="03000509000000000000" pitchFamily="65" charset="-120"/>
                <a:cs typeface="+mn-cs"/>
              </a:rPr>
              <a:t>結論</a:t>
            </a:r>
            <a:endParaRPr kumimoji="0" lang="en-US" altLang="zh-TW" sz="2800" b="0" i="0" u="none" strike="noStrike" kern="1200" cap="none" spc="0" normalizeH="0" baseline="0" noProof="0" dirty="0">
              <a:ln>
                <a:noFill/>
              </a:ln>
              <a:effectLst/>
              <a:uLnTx/>
              <a:uFillTx/>
              <a:latin typeface="標楷體" panose="03000509000000000000" pitchFamily="65" charset="-120"/>
              <a:ea typeface="標楷體" panose="03000509000000000000" pitchFamily="65" charset="-120"/>
              <a:cs typeface="+mn-cs"/>
            </a:endParaRPr>
          </a:p>
          <a:p>
            <a:pPr marL="1028700" marR="0" lvl="1" indent="-571500" algn="l" defTabSz="914400" rtl="0" eaLnBrk="1" fontAlgn="auto" latinLnBrk="0" hangingPunct="1">
              <a:lnSpc>
                <a:spcPct val="100000"/>
              </a:lnSpc>
              <a:spcBef>
                <a:spcPts val="0"/>
              </a:spcBef>
              <a:spcAft>
                <a:spcPts val="0"/>
              </a:spcAft>
              <a:buClrTx/>
              <a:buSzTx/>
              <a:buFont typeface="標楷體" panose="03000509000000000000" pitchFamily="65" charset="-120"/>
              <a:buChar char="–"/>
              <a:tabLst/>
              <a:defRPr/>
            </a:pPr>
            <a:r>
              <a:rPr lang="zh-TW" altLang="en-US" sz="2800" dirty="0">
                <a:latin typeface="標楷體" panose="03000509000000000000" pitchFamily="65" charset="-120"/>
                <a:ea typeface="標楷體" panose="03000509000000000000" pitchFamily="65" charset="-120"/>
              </a:rPr>
              <a:t>未來展望</a:t>
            </a:r>
            <a:endParaRPr kumimoji="0" lang="en-US" altLang="zh-TW" sz="2800" b="0" i="0" u="none" strike="noStrike" kern="1200" cap="none" spc="0" normalizeH="0" baseline="0" noProof="0" dirty="0">
              <a:ln>
                <a:noFill/>
              </a:ln>
              <a:effectLst/>
              <a:uLnTx/>
              <a:uFillTx/>
              <a:latin typeface="標楷體" panose="03000509000000000000" pitchFamily="65" charset="-120"/>
              <a:ea typeface="標楷體" panose="03000509000000000000" pitchFamily="65" charset="-120"/>
              <a:cs typeface="+mn-cs"/>
            </a:endParaRPr>
          </a:p>
        </p:txBody>
      </p:sp>
    </p:spTree>
    <p:extLst>
      <p:ext uri="{BB962C8B-B14F-4D97-AF65-F5344CB8AC3E}">
        <p14:creationId xmlns:p14="http://schemas.microsoft.com/office/powerpoint/2010/main" val="15356093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76065BEE-CFFB-49D2-B7BA-853194355868}"/>
              </a:ext>
            </a:extLst>
          </p:cNvPr>
          <p:cNvSpPr>
            <a:spLocks noGrp="1"/>
          </p:cNvSpPr>
          <p:nvPr>
            <p:ph type="sldNum" sz="quarter" idx="12"/>
          </p:nvPr>
        </p:nvSpPr>
        <p:spPr/>
        <p:txBody>
          <a:bodyPr/>
          <a:lstStyle/>
          <a:p>
            <a:fld id="{E5C60907-9731-46B4-A33D-FDF5DC3BFF3C}" type="slidenum">
              <a:rPr lang="zh-TW" altLang="en-US" smtClean="0"/>
              <a:t>81</a:t>
            </a:fld>
            <a:endParaRPr lang="zh-TW" altLang="en-US"/>
          </a:p>
        </p:txBody>
      </p:sp>
      <p:sp>
        <p:nvSpPr>
          <p:cNvPr id="5" name="文字方塊 4">
            <a:extLst>
              <a:ext uri="{FF2B5EF4-FFF2-40B4-BE49-F238E27FC236}">
                <a16:creationId xmlns:a16="http://schemas.microsoft.com/office/drawing/2014/main" id="{AECBADDE-CDAC-4FB3-958D-986BC26384C7}"/>
              </a:ext>
            </a:extLst>
          </p:cNvPr>
          <p:cNvSpPr txBox="1"/>
          <p:nvPr/>
        </p:nvSpPr>
        <p:spPr>
          <a:xfrm>
            <a:off x="5542002" y="500380"/>
            <a:ext cx="1107996"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結論</a:t>
            </a:r>
            <a:endParaRPr lang="en-US" altLang="zh-TW" sz="3600" dirty="0">
              <a:latin typeface="標楷體" panose="03000509000000000000" pitchFamily="65" charset="-120"/>
              <a:ea typeface="標楷體" panose="03000509000000000000" pitchFamily="65" charset="-120"/>
            </a:endParaRPr>
          </a:p>
        </p:txBody>
      </p:sp>
      <p:sp>
        <p:nvSpPr>
          <p:cNvPr id="7" name="文字方塊 6">
            <a:extLst>
              <a:ext uri="{FF2B5EF4-FFF2-40B4-BE49-F238E27FC236}">
                <a16:creationId xmlns:a16="http://schemas.microsoft.com/office/drawing/2014/main" id="{5ABC6098-A836-430F-B821-A98A75E808EF}"/>
              </a:ext>
            </a:extLst>
          </p:cNvPr>
          <p:cNvSpPr txBox="1"/>
          <p:nvPr/>
        </p:nvSpPr>
        <p:spPr>
          <a:xfrm>
            <a:off x="1086769" y="1351508"/>
            <a:ext cx="10018461" cy="3046988"/>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研究人眼如何感知色彩和模擬視覺皮層架構</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本研究提出了一種基於卷積神經網路的新型可解釋性深度學習模型，將影像分成顏色與輪廓兩個方面進行學習</a:t>
            </a:r>
            <a:endParaRPr lang="en-US" altLang="zh-TW" sz="2400" dirty="0"/>
          </a:p>
          <a:p>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視覺化每一層的色彩和輪廓特徵資訊，形成解釋性</a:t>
            </a:r>
            <a:endParaRPr lang="en-US" altLang="zh-TW" sz="2400" dirty="0"/>
          </a:p>
        </p:txBody>
      </p:sp>
    </p:spTree>
    <p:extLst>
      <p:ext uri="{BB962C8B-B14F-4D97-AF65-F5344CB8AC3E}">
        <p14:creationId xmlns:p14="http://schemas.microsoft.com/office/powerpoint/2010/main" val="4125326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76065BEE-CFFB-49D2-B7BA-853194355868}"/>
              </a:ext>
            </a:extLst>
          </p:cNvPr>
          <p:cNvSpPr>
            <a:spLocks noGrp="1"/>
          </p:cNvSpPr>
          <p:nvPr>
            <p:ph type="sldNum" sz="quarter" idx="12"/>
          </p:nvPr>
        </p:nvSpPr>
        <p:spPr/>
        <p:txBody>
          <a:bodyPr/>
          <a:lstStyle/>
          <a:p>
            <a:fld id="{E5C60907-9731-46B4-A33D-FDF5DC3BFF3C}" type="slidenum">
              <a:rPr lang="zh-TW" altLang="en-US" smtClean="0"/>
              <a:t>82</a:t>
            </a:fld>
            <a:endParaRPr lang="zh-TW" altLang="en-US"/>
          </a:p>
        </p:txBody>
      </p:sp>
      <p:sp>
        <p:nvSpPr>
          <p:cNvPr id="5" name="文字方塊 4">
            <a:extLst>
              <a:ext uri="{FF2B5EF4-FFF2-40B4-BE49-F238E27FC236}">
                <a16:creationId xmlns:a16="http://schemas.microsoft.com/office/drawing/2014/main" id="{AECBADDE-CDAC-4FB3-958D-986BC26384C7}"/>
              </a:ext>
            </a:extLst>
          </p:cNvPr>
          <p:cNvSpPr txBox="1"/>
          <p:nvPr/>
        </p:nvSpPr>
        <p:spPr>
          <a:xfrm>
            <a:off x="5080336" y="463209"/>
            <a:ext cx="2031325" cy="646331"/>
          </a:xfrm>
          <a:prstGeom prst="rect">
            <a:avLst/>
          </a:prstGeom>
          <a:noFill/>
        </p:spPr>
        <p:txBody>
          <a:bodyPr wrap="none" rtlCol="0">
            <a:spAutoFit/>
          </a:bodyPr>
          <a:lstStyle/>
          <a:p>
            <a:r>
              <a:rPr lang="zh-TW" altLang="en-US" sz="3600" dirty="0">
                <a:latin typeface="標楷體" panose="03000509000000000000" pitchFamily="65" charset="-120"/>
                <a:ea typeface="標楷體" panose="03000509000000000000" pitchFamily="65" charset="-120"/>
              </a:rPr>
              <a:t>未來展望</a:t>
            </a:r>
            <a:endParaRPr lang="en-US" altLang="zh-TW" sz="3600" dirty="0">
              <a:latin typeface="標楷體" panose="03000509000000000000" pitchFamily="65" charset="-120"/>
              <a:ea typeface="標楷體" panose="03000509000000000000" pitchFamily="65" charset="-120"/>
            </a:endParaRPr>
          </a:p>
        </p:txBody>
      </p:sp>
      <p:sp>
        <p:nvSpPr>
          <p:cNvPr id="7" name="文字方塊 6">
            <a:extLst>
              <a:ext uri="{FF2B5EF4-FFF2-40B4-BE49-F238E27FC236}">
                <a16:creationId xmlns:a16="http://schemas.microsoft.com/office/drawing/2014/main" id="{5ABC6098-A836-430F-B821-A98A75E808EF}"/>
              </a:ext>
            </a:extLst>
          </p:cNvPr>
          <p:cNvSpPr txBox="1"/>
          <p:nvPr/>
        </p:nvSpPr>
        <p:spPr>
          <a:xfrm>
            <a:off x="1086767" y="2459504"/>
            <a:ext cx="10018461" cy="1938992"/>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t>歐氏距離對特徵的位移、旋轉、縮放均缺乏穩定性，使得在處理更複雜的資料集往往需要更多的濾波器數目來進行處理</a:t>
            </a:r>
            <a:endParaRPr lang="en-US" altLang="zh-TW" sz="2400" dirty="0"/>
          </a:p>
          <a:p>
            <a:pPr marL="342900" indent="-342900">
              <a:buFont typeface="Arial" panose="020B0604020202020204" pitchFamily="34" charset="0"/>
              <a:buChar char="•"/>
            </a:pPr>
            <a:endParaRPr lang="en-US" altLang="zh-TW" sz="2400" dirty="0"/>
          </a:p>
          <a:p>
            <a:pPr marL="342900" indent="-342900">
              <a:buFont typeface="Arial" panose="020B0604020202020204" pitchFamily="34" charset="0"/>
              <a:buChar char="•"/>
            </a:pPr>
            <a:r>
              <a:rPr lang="zh-TW" altLang="en-US" sz="2400" dirty="0"/>
              <a:t>可以更進一步研究如何將這種模擬人類視覺與大腦結構的模型，應用在現實中的實際問題</a:t>
            </a:r>
            <a:endParaRPr lang="en-US" altLang="zh-TW" sz="2400" dirty="0"/>
          </a:p>
        </p:txBody>
      </p:sp>
    </p:spTree>
    <p:extLst>
      <p:ext uri="{BB962C8B-B14F-4D97-AF65-F5344CB8AC3E}">
        <p14:creationId xmlns:p14="http://schemas.microsoft.com/office/powerpoint/2010/main" val="208763344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D43E160E-857F-4E62-B03C-8C0F08A5EA9E}"/>
              </a:ext>
            </a:extLst>
          </p:cNvPr>
          <p:cNvSpPr>
            <a:spLocks noGrp="1"/>
          </p:cNvSpPr>
          <p:nvPr>
            <p:ph type="sldNum" sz="quarter" idx="12"/>
          </p:nvPr>
        </p:nvSpPr>
        <p:spPr/>
        <p:txBody>
          <a:bodyPr/>
          <a:lstStyle/>
          <a:p>
            <a:fld id="{E5C60907-9731-46B4-A33D-FDF5DC3BFF3C}" type="slidenum">
              <a:rPr lang="zh-TW" altLang="en-US" smtClean="0"/>
              <a:t>83</a:t>
            </a:fld>
            <a:endParaRPr lang="zh-TW" altLang="en-US"/>
          </a:p>
        </p:txBody>
      </p:sp>
      <p:sp>
        <p:nvSpPr>
          <p:cNvPr id="6" name="內容版面配置區 2">
            <a:extLst>
              <a:ext uri="{FF2B5EF4-FFF2-40B4-BE49-F238E27FC236}">
                <a16:creationId xmlns:a16="http://schemas.microsoft.com/office/drawing/2014/main" id="{D92A9F37-9A38-4599-82B9-ED3B55948795}"/>
              </a:ext>
            </a:extLst>
          </p:cNvPr>
          <p:cNvSpPr>
            <a:spLocks noGrp="1"/>
          </p:cNvSpPr>
          <p:nvPr>
            <p:ph idx="1"/>
          </p:nvPr>
        </p:nvSpPr>
        <p:spPr>
          <a:xfrm>
            <a:off x="2249487" y="2863006"/>
            <a:ext cx="7693025" cy="1131987"/>
          </a:xfrm>
        </p:spPr>
        <p:txBody>
          <a:bodyPr/>
          <a:lstStyle/>
          <a:p>
            <a:pPr marL="0" indent="0" algn="ctr">
              <a:buNone/>
            </a:pPr>
            <a:r>
              <a:rPr lang="en-US" altLang="zh-TW" sz="5400" b="1" dirty="0">
                <a:solidFill>
                  <a:srgbClr val="000000"/>
                </a:solidFill>
                <a:latin typeface="+mn-lt"/>
                <a:ea typeface="+mn-ea"/>
              </a:rPr>
              <a:t>Q&amp;A</a:t>
            </a:r>
            <a:endParaRPr lang="zh-TW" altLang="en-US" sz="5400" b="1" dirty="0">
              <a:solidFill>
                <a:srgbClr val="000000"/>
              </a:solidFill>
              <a:latin typeface="+mn-lt"/>
              <a:ea typeface="+mn-ea"/>
            </a:endParaRPr>
          </a:p>
        </p:txBody>
      </p:sp>
    </p:spTree>
    <p:extLst>
      <p:ext uri="{BB962C8B-B14F-4D97-AF65-F5344CB8AC3E}">
        <p14:creationId xmlns:p14="http://schemas.microsoft.com/office/powerpoint/2010/main" val="312384736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7A008DF-20B6-4FDA-A919-2FF463C52E22}"/>
              </a:ext>
            </a:extLst>
          </p:cNvPr>
          <p:cNvSpPr>
            <a:spLocks noGrp="1"/>
          </p:cNvSpPr>
          <p:nvPr>
            <p:ph type="sldNum" sz="quarter" idx="12"/>
          </p:nvPr>
        </p:nvSpPr>
        <p:spPr/>
        <p:txBody>
          <a:bodyPr/>
          <a:lstStyle/>
          <a:p>
            <a:fld id="{E5C60907-9731-46B4-A33D-FDF5DC3BFF3C}" type="slidenum">
              <a:rPr lang="zh-TW" altLang="en-US" smtClean="0"/>
              <a:t>84</a:t>
            </a:fld>
            <a:endParaRPr lang="zh-TW" altLang="en-US"/>
          </a:p>
        </p:txBody>
      </p:sp>
      <p:sp>
        <p:nvSpPr>
          <p:cNvPr id="5" name="內容版面配置區 2">
            <a:extLst>
              <a:ext uri="{FF2B5EF4-FFF2-40B4-BE49-F238E27FC236}">
                <a16:creationId xmlns:a16="http://schemas.microsoft.com/office/drawing/2014/main" id="{1283E471-14E7-49D9-8770-FCF313AE1710}"/>
              </a:ext>
            </a:extLst>
          </p:cNvPr>
          <p:cNvSpPr>
            <a:spLocks noGrp="1"/>
          </p:cNvSpPr>
          <p:nvPr>
            <p:ph idx="1"/>
          </p:nvPr>
        </p:nvSpPr>
        <p:spPr>
          <a:xfrm>
            <a:off x="2249487" y="2863006"/>
            <a:ext cx="7693025" cy="1131987"/>
          </a:xfrm>
        </p:spPr>
        <p:txBody>
          <a:bodyPr>
            <a:normAutofit lnSpcReduction="10000"/>
          </a:bodyPr>
          <a:lstStyle/>
          <a:p>
            <a:pPr marL="0" indent="0" algn="ctr">
              <a:buNone/>
            </a:pPr>
            <a:r>
              <a:rPr lang="zh-TW" altLang="en-US" sz="4400" b="1" dirty="0">
                <a:solidFill>
                  <a:srgbClr val="000000"/>
                </a:solidFill>
                <a:latin typeface="+mn-lt"/>
                <a:ea typeface="+mn-ea"/>
              </a:rPr>
              <a:t>謝謝口試委員的聆聽與建議 </a:t>
            </a:r>
            <a:r>
              <a:rPr lang="en-US" altLang="zh-TW" sz="4400" b="1" dirty="0">
                <a:solidFill>
                  <a:srgbClr val="000000"/>
                </a:solidFill>
                <a:latin typeface="+mn-lt"/>
                <a:ea typeface="+mn-ea"/>
              </a:rPr>
              <a:t>!</a:t>
            </a:r>
            <a:br>
              <a:rPr lang="en-US" altLang="zh-TW" sz="4400" b="1" dirty="0">
                <a:solidFill>
                  <a:srgbClr val="000000"/>
                </a:solidFill>
                <a:latin typeface="+mn-lt"/>
                <a:ea typeface="+mn-ea"/>
              </a:rPr>
            </a:br>
            <a:r>
              <a:rPr lang="en-US" altLang="zh-TW" sz="3200" b="1" dirty="0">
                <a:solidFill>
                  <a:srgbClr val="000000"/>
                </a:solidFill>
                <a:latin typeface="+mn-lt"/>
                <a:ea typeface="+mn-ea"/>
              </a:rPr>
              <a:t>Thank you for your time and attention.</a:t>
            </a:r>
            <a:endParaRPr lang="zh-TW" altLang="en-US" sz="3200" b="1" dirty="0">
              <a:solidFill>
                <a:srgbClr val="000000"/>
              </a:solidFill>
              <a:latin typeface="+mn-lt"/>
              <a:ea typeface="+mn-ea"/>
            </a:endParaRPr>
          </a:p>
        </p:txBody>
      </p:sp>
    </p:spTree>
    <p:extLst>
      <p:ext uri="{BB962C8B-B14F-4D97-AF65-F5344CB8AC3E}">
        <p14:creationId xmlns:p14="http://schemas.microsoft.com/office/powerpoint/2010/main" val="243522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DF503B0-0E92-F382-5281-E9C84C9259EC}"/>
              </a:ext>
            </a:extLst>
          </p:cNvPr>
          <p:cNvSpPr txBox="1"/>
          <p:nvPr/>
        </p:nvSpPr>
        <p:spPr>
          <a:xfrm>
            <a:off x="3184142" y="513877"/>
            <a:ext cx="6186309" cy="646331"/>
          </a:xfrm>
          <a:prstGeom prst="rect">
            <a:avLst/>
          </a:prstGeom>
          <a:noFill/>
        </p:spPr>
        <p:txBody>
          <a:bodyPr wrap="none" rtlCol="0">
            <a:spAutoFit/>
          </a:bodyPr>
          <a:lstStyle/>
          <a:p>
            <a:pPr algn="ctr"/>
            <a:r>
              <a:rPr lang="zh-TW" altLang="en-US" sz="3600" dirty="0">
                <a:solidFill>
                  <a:srgbClr val="000000"/>
                </a:solidFill>
                <a:latin typeface="標楷體" panose="03000509000000000000" pitchFamily="65" charset="-120"/>
                <a:ea typeface="標楷體" panose="03000509000000000000" pitchFamily="65" charset="-120"/>
              </a:rPr>
              <a:t>人如何感知彩色影像</a:t>
            </a:r>
            <a:r>
              <a:rPr lang="en-US" altLang="zh-TW" sz="3600" dirty="0">
                <a:solidFill>
                  <a:srgbClr val="000000"/>
                </a:solidFill>
                <a:latin typeface="標楷體" panose="03000509000000000000" pitchFamily="65" charset="-120"/>
                <a:ea typeface="標楷體" panose="03000509000000000000" pitchFamily="65" charset="-120"/>
              </a:rPr>
              <a:t>—</a:t>
            </a:r>
            <a:r>
              <a:rPr lang="zh-TW" altLang="en-US" sz="3600" dirty="0">
                <a:solidFill>
                  <a:srgbClr val="000000"/>
                </a:solidFill>
                <a:latin typeface="標楷體" panose="03000509000000000000" pitchFamily="65" charset="-120"/>
                <a:ea typeface="標楷體" panose="03000509000000000000" pitchFamily="65" charset="-120"/>
              </a:rPr>
              <a:t>視網膜</a:t>
            </a:r>
          </a:p>
        </p:txBody>
      </p:sp>
      <p:sp>
        <p:nvSpPr>
          <p:cNvPr id="4" name="投影片編號版面配置區 3">
            <a:extLst>
              <a:ext uri="{FF2B5EF4-FFF2-40B4-BE49-F238E27FC236}">
                <a16:creationId xmlns:a16="http://schemas.microsoft.com/office/drawing/2014/main" id="{252EF547-5622-42A0-AC0D-A6CF3FCBF0CE}"/>
              </a:ext>
            </a:extLst>
          </p:cNvPr>
          <p:cNvSpPr>
            <a:spLocks noGrp="1"/>
          </p:cNvSpPr>
          <p:nvPr>
            <p:ph type="sldNum" sz="quarter" idx="12"/>
          </p:nvPr>
        </p:nvSpPr>
        <p:spPr/>
        <p:txBody>
          <a:bodyPr/>
          <a:lstStyle/>
          <a:p>
            <a:fld id="{E5C60907-9731-46B4-A33D-FDF5DC3BFF3C}" type="slidenum">
              <a:rPr lang="zh-TW" altLang="en-US" smtClean="0"/>
              <a:t>9</a:t>
            </a:fld>
            <a:endParaRPr lang="zh-TW" altLang="en-US"/>
          </a:p>
        </p:txBody>
      </p:sp>
      <p:pic>
        <p:nvPicPr>
          <p:cNvPr id="5" name="圖片 4">
            <a:extLst>
              <a:ext uri="{FF2B5EF4-FFF2-40B4-BE49-F238E27FC236}">
                <a16:creationId xmlns:a16="http://schemas.microsoft.com/office/drawing/2014/main" id="{44804A14-3629-44F3-8A32-B55F2A754F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4295" y="1401747"/>
            <a:ext cx="4550849" cy="5456253"/>
          </a:xfrm>
          <a:prstGeom prst="rect">
            <a:avLst/>
          </a:prstGeom>
        </p:spPr>
      </p:pic>
      <p:sp>
        <p:nvSpPr>
          <p:cNvPr id="6" name="文字方塊 5">
            <a:extLst>
              <a:ext uri="{FF2B5EF4-FFF2-40B4-BE49-F238E27FC236}">
                <a16:creationId xmlns:a16="http://schemas.microsoft.com/office/drawing/2014/main" id="{A269C840-6EAF-4B57-A52D-8DAE949BAE0E}"/>
              </a:ext>
            </a:extLst>
          </p:cNvPr>
          <p:cNvSpPr txBox="1"/>
          <p:nvPr/>
        </p:nvSpPr>
        <p:spPr>
          <a:xfrm>
            <a:off x="726856" y="1720840"/>
            <a:ext cx="5550441" cy="3416320"/>
          </a:xfrm>
          <a:prstGeom prst="rect">
            <a:avLst/>
          </a:prstGeom>
          <a:noFill/>
        </p:spPr>
        <p:txBody>
          <a:bodyPr wrap="square" rtlCol="0">
            <a:spAutoFit/>
          </a:bodyPr>
          <a:lstStyle/>
          <a:p>
            <a:pPr marL="342900" indent="-342900">
              <a:buFont typeface="Arial" panose="020B0604020202020204" pitchFamily="34" charset="0"/>
              <a:buChar char="•"/>
              <a:defRPr/>
            </a:pPr>
            <a:r>
              <a:rPr lang="zh-TW" altLang="en-US" sz="2400" dirty="0"/>
              <a:t>視網膜主要負責將接收到的外界光線轉換動作電位並送到大腦中</a:t>
            </a:r>
            <a:endParaRPr lang="en-US" altLang="zh-TW" sz="2400" dirty="0"/>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ltLang="zh-TW" sz="2400" dirty="0"/>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ltLang="zh-TW" sz="2400" dirty="0"/>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TW" altLang="en-US" sz="2400" dirty="0"/>
              <a:t>在</a:t>
            </a:r>
            <a:r>
              <a:rPr lang="en-US" altLang="zh-TW" sz="2400" dirty="0"/>
              <a:t>2013</a:t>
            </a:r>
            <a:r>
              <a:rPr lang="zh-TW" altLang="en-US" sz="2400" dirty="0"/>
              <a:t>年</a:t>
            </a:r>
            <a:r>
              <a:rPr lang="en-US" altLang="zh-TW" sz="2400" dirty="0"/>
              <a:t> Baier</a:t>
            </a:r>
            <a:r>
              <a:rPr lang="zh-TW" altLang="en-US" sz="2400" dirty="0"/>
              <a:t>等人發現視網膜除了傳換電位之外，不同變種的雙極細胞進行不同平行處理，偵測出影像不同方面的資訊，像是紅藍綠、輪廓、運動方向等等。</a:t>
            </a:r>
            <a:endParaRPr lang="en-US" altLang="zh-TW" sz="2400" dirty="0"/>
          </a:p>
        </p:txBody>
      </p:sp>
    </p:spTree>
    <p:extLst>
      <p:ext uri="{BB962C8B-B14F-4D97-AF65-F5344CB8AC3E}">
        <p14:creationId xmlns:p14="http://schemas.microsoft.com/office/powerpoint/2010/main" val="36816343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自訂 1">
      <a:majorFont>
        <a:latin typeface="Times New Roman"/>
        <a:ea typeface="標楷體"/>
        <a:cs typeface=""/>
      </a:majorFont>
      <a:minorFont>
        <a:latin typeface="Times New Roman"/>
        <a:ea typeface="標楷體"/>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15032</TotalTime>
  <Words>8921</Words>
  <Application>Microsoft Office PowerPoint</Application>
  <PresentationFormat>寬螢幕</PresentationFormat>
  <Paragraphs>1000</Paragraphs>
  <Slides>84</Slides>
  <Notes>76</Notes>
  <HiddenSlides>2</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84</vt:i4>
      </vt:variant>
    </vt:vector>
  </HeadingPairs>
  <TitlesOfParts>
    <vt:vector size="91" baseType="lpstr">
      <vt:lpstr>Aptos</vt:lpstr>
      <vt:lpstr>Inter</vt:lpstr>
      <vt:lpstr>標楷體</vt:lpstr>
      <vt:lpstr>Arial</vt:lpstr>
      <vt:lpstr>Cambria Math</vt:lpstr>
      <vt:lpstr>Times New Roman</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蔡時富 (111526001)</dc:creator>
  <cp:lastModifiedBy>建名 凃</cp:lastModifiedBy>
  <cp:revision>568</cp:revision>
  <dcterms:created xsi:type="dcterms:W3CDTF">2024-06-17T05:20:27Z</dcterms:created>
  <dcterms:modified xsi:type="dcterms:W3CDTF">2024-07-01T19:02:40Z</dcterms:modified>
</cp:coreProperties>
</file>

<file path=docProps/thumbnail.jpeg>
</file>